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7" r:id="rId3"/>
    <p:sldId id="259" r:id="rId4"/>
    <p:sldId id="260" r:id="rId5"/>
    <p:sldId id="273" r:id="rId7"/>
    <p:sldId id="261" r:id="rId8"/>
    <p:sldId id="262" r:id="rId9"/>
    <p:sldId id="263" r:id="rId10"/>
    <p:sldId id="274" r:id="rId11"/>
    <p:sldId id="275" r:id="rId12"/>
    <p:sldId id="276" r:id="rId13"/>
    <p:sldId id="277" r:id="rId14"/>
    <p:sldId id="278" r:id="rId15"/>
    <p:sldId id="279" r:id="rId16"/>
    <p:sldId id="303" r:id="rId17"/>
    <p:sldId id="289" r:id="rId18"/>
    <p:sldId id="304" r:id="rId19"/>
    <p:sldId id="305" r:id="rId20"/>
    <p:sldId id="306" r:id="rId21"/>
    <p:sldId id="302" r:id="rId22"/>
    <p:sldId id="280" r:id="rId23"/>
    <p:sldId id="281" r:id="rId24"/>
    <p:sldId id="282" r:id="rId25"/>
    <p:sldId id="283" r:id="rId26"/>
    <p:sldId id="288" r:id="rId27"/>
    <p:sldId id="325" r:id="rId28"/>
    <p:sldId id="326" r:id="rId29"/>
    <p:sldId id="300" r:id="rId30"/>
    <p:sldId id="284" r:id="rId31"/>
    <p:sldId id="285" r:id="rId32"/>
    <p:sldId id="286" r:id="rId33"/>
    <p:sldId id="287" r:id="rId34"/>
    <p:sldId id="307" r:id="rId35"/>
    <p:sldId id="308" r:id="rId36"/>
    <p:sldId id="301" r:id="rId37"/>
    <p:sldId id="310" r:id="rId38"/>
    <p:sldId id="309" r:id="rId39"/>
    <p:sldId id="27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ugroho ade" initials="na" lastIdx="5"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4" Type="http://schemas.openxmlformats.org/officeDocument/2006/relationships/commentAuthors" Target="commentAuthors.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18.jpeg"/><Relationship Id="rId1" Type="http://schemas.openxmlformats.org/officeDocument/2006/relationships/image" Target="../media/image17.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19.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21.jpeg"/><Relationship Id="rId1" Type="http://schemas.openxmlformats.org/officeDocument/2006/relationships/image" Target="../media/image20.jpe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27.jpeg"/><Relationship Id="rId1"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28.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34.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image" Target="../media/image36.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7.xml"/><Relationship Id="rId2" Type="http://schemas.openxmlformats.org/officeDocument/2006/relationships/image" Target="../media/image38.png"/><Relationship Id="rId1" Type="http://schemas.openxmlformats.org/officeDocument/2006/relationships/image" Target="../media/image37.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7" name="Picture 6" descr="A picture containing animal, reptile&#10;&#10;Description automatically generated"/>
          <p:cNvPicPr>
            <a:picLocks noChangeAspect="1"/>
          </p:cNvPicPr>
          <p:nvPr/>
        </p:nvPicPr>
        <p:blipFill rotWithShape="1">
          <a:blip r:embed="rId1">
            <a:alphaModFix amt="18000"/>
            <a:extLst>
              <a:ext uri="{28A0092B-C50C-407E-A947-70E740481C1C}">
                <a14:useLocalDpi xmlns:a14="http://schemas.microsoft.com/office/drawing/2010/main" val="0"/>
              </a:ext>
            </a:extLst>
          </a:blip>
          <a:srcRect l="27557" t="32804" r="19028" b="32275"/>
          <a:stretch>
            <a:fillRect/>
          </a:stretch>
        </p:blipFill>
        <p:spPr>
          <a:xfrm>
            <a:off x="541020" y="1959197"/>
            <a:ext cx="12192000" cy="5634957"/>
          </a:xfrm>
          <a:prstGeom prst="rect">
            <a:avLst/>
          </a:prstGeom>
        </p:spPr>
      </p:pic>
      <p:sp>
        <p:nvSpPr>
          <p:cNvPr id="10" name="TextBox 9"/>
          <p:cNvSpPr txBox="1"/>
          <p:nvPr/>
        </p:nvSpPr>
        <p:spPr>
          <a:xfrm>
            <a:off x="418465" y="1601470"/>
            <a:ext cx="7258050" cy="2768600"/>
          </a:xfrm>
          <a:prstGeom prst="rect">
            <a:avLst/>
          </a:prstGeom>
          <a:noFill/>
        </p:spPr>
        <p:txBody>
          <a:bodyPr wrap="square" rtlCol="0">
            <a:spAutoFit/>
          </a:bodyPr>
          <a:lstStyle/>
          <a:p>
            <a:r>
              <a:rPr lang="en-US" altLang="en-ID" sz="6600" b="1" dirty="0">
                <a:solidFill>
                  <a:schemeClr val="bg1"/>
                </a:solidFill>
                <a:latin typeface="Arial Black" panose="020B0A04020102020204" pitchFamily="34" charset="0"/>
              </a:rPr>
              <a:t>BIOSCOPE:-</a:t>
            </a:r>
            <a:endParaRPr lang="en-US" altLang="en-ID" sz="6600" b="1" dirty="0">
              <a:solidFill>
                <a:schemeClr val="bg1"/>
              </a:solidFill>
              <a:latin typeface="Arial Black" panose="020B0A04020102020204" pitchFamily="34" charset="0"/>
            </a:endParaRPr>
          </a:p>
          <a:p>
            <a:r>
              <a:rPr lang="en-US" altLang="en-ID" sz="3600" b="1" dirty="0">
                <a:solidFill>
                  <a:schemeClr val="bg1"/>
                </a:solidFill>
                <a:latin typeface="Arial Black" panose="020B0A04020102020204" pitchFamily="34" charset="0"/>
              </a:rPr>
              <a:t>“An </a:t>
            </a:r>
            <a:endParaRPr lang="en-US" altLang="en-ID" sz="3600" b="1" dirty="0">
              <a:solidFill>
                <a:schemeClr val="bg1"/>
              </a:solidFill>
              <a:latin typeface="Arial Black" panose="020B0A04020102020204" pitchFamily="34" charset="0"/>
            </a:endParaRPr>
          </a:p>
          <a:p>
            <a:r>
              <a:rPr lang="en-US" altLang="en-ID" sz="3600" b="1" dirty="0">
                <a:solidFill>
                  <a:schemeClr val="bg1"/>
                </a:solidFill>
                <a:latin typeface="Arial Black" panose="020B0A04020102020204" pitchFamily="34" charset="0"/>
              </a:rPr>
              <a:t>     Amusement</a:t>
            </a:r>
            <a:endParaRPr lang="en-US" altLang="en-ID" sz="3600" b="1" dirty="0">
              <a:solidFill>
                <a:schemeClr val="bg1"/>
              </a:solidFill>
              <a:latin typeface="Arial Black" panose="020B0A04020102020204" pitchFamily="34" charset="0"/>
            </a:endParaRPr>
          </a:p>
          <a:p>
            <a:r>
              <a:rPr lang="en-US" altLang="en-ID" sz="3600" b="1" dirty="0">
                <a:solidFill>
                  <a:schemeClr val="bg1"/>
                </a:solidFill>
                <a:latin typeface="Arial Black" panose="020B0A04020102020204" pitchFamily="34" charset="0"/>
              </a:rPr>
              <a:t>                         Hub”</a:t>
            </a:r>
            <a:r>
              <a:rPr lang="en-US" altLang="en-ID" sz="2400" b="1" dirty="0">
                <a:solidFill>
                  <a:schemeClr val="bg1"/>
                </a:solidFill>
                <a:latin typeface="Arial Black" panose="020B0A04020102020204" pitchFamily="34" charset="0"/>
              </a:rPr>
              <a:t>.</a:t>
            </a:r>
            <a:endParaRPr lang="en-US" altLang="en-ID" sz="2400" b="1" dirty="0">
              <a:solidFill>
                <a:schemeClr val="bg1"/>
              </a:solidFill>
              <a:latin typeface="Arial Black" panose="020B0A04020102020204" pitchFamily="34" charset="0"/>
            </a:endParaRPr>
          </a:p>
        </p:txBody>
      </p:sp>
      <p:sp>
        <p:nvSpPr>
          <p:cNvPr id="17" name="Rectangle: Rounded Corners 16"/>
          <p:cNvSpPr/>
          <p:nvPr/>
        </p:nvSpPr>
        <p:spPr>
          <a:xfrm>
            <a:off x="10543262" y="6399535"/>
            <a:ext cx="1483417" cy="320869"/>
          </a:xfrm>
          <a:prstGeom prst="roundRect">
            <a:avLst>
              <a:gd name="adj" fmla="val 50000"/>
            </a:avLst>
          </a:prstGeom>
          <a:gradFill flip="none" rotWithShape="1">
            <a:gsLst>
              <a:gs pos="0">
                <a:srgbClr val="FE4444"/>
              </a:gs>
              <a:gs pos="100000">
                <a:srgbClr val="832B2B"/>
              </a:gs>
            </a:gsLst>
            <a:lin ang="108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grpSp>
        <p:nvGrpSpPr>
          <p:cNvPr id="30" name="Group 29"/>
          <p:cNvGrpSpPr/>
          <p:nvPr/>
        </p:nvGrpSpPr>
        <p:grpSpPr>
          <a:xfrm>
            <a:off x="11262462" y="192996"/>
            <a:ext cx="506696" cy="255340"/>
            <a:chOff x="11277985" y="304483"/>
            <a:chExt cx="506696" cy="255340"/>
          </a:xfrm>
        </p:grpSpPr>
        <p:sp>
          <p:nvSpPr>
            <p:cNvPr id="23" name="Rectangle: Rounded Corners 22"/>
            <p:cNvSpPr/>
            <p:nvPr/>
          </p:nvSpPr>
          <p:spPr>
            <a:xfrm>
              <a:off x="11365581" y="308612"/>
              <a:ext cx="419100" cy="4571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Oval 23"/>
            <p:cNvSpPr/>
            <p:nvPr/>
          </p:nvSpPr>
          <p:spPr>
            <a:xfrm>
              <a:off x="11277985" y="304483"/>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Rectangle: Rounded Corners 24"/>
            <p:cNvSpPr/>
            <p:nvPr/>
          </p:nvSpPr>
          <p:spPr>
            <a:xfrm>
              <a:off x="11325100" y="410824"/>
              <a:ext cx="323850" cy="4571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Rectangle: Rounded Corners 25"/>
            <p:cNvSpPr/>
            <p:nvPr/>
          </p:nvSpPr>
          <p:spPr>
            <a:xfrm>
              <a:off x="11579893" y="513036"/>
              <a:ext cx="204787" cy="4571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8" name="Oval 27"/>
            <p:cNvSpPr/>
            <p:nvPr/>
          </p:nvSpPr>
          <p:spPr>
            <a:xfrm>
              <a:off x="11487025" y="514103"/>
              <a:ext cx="45720"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cxnSp>
        <p:nvCxnSpPr>
          <p:cNvPr id="3" name="Straight Connector 2"/>
          <p:cNvCxnSpPr/>
          <p:nvPr/>
        </p:nvCxnSpPr>
        <p:spPr>
          <a:xfrm>
            <a:off x="1948815" y="5656580"/>
            <a:ext cx="57277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3" descr="entertainment"/>
          <p:cNvPicPr>
            <a:picLocks noChangeAspect="1"/>
          </p:cNvPicPr>
          <p:nvPr/>
        </p:nvPicPr>
        <p:blipFill>
          <a:blip r:embed="rId2"/>
          <a:stretch>
            <a:fillRect/>
          </a:stretch>
        </p:blipFill>
        <p:spPr>
          <a:xfrm>
            <a:off x="8409940" y="1958975"/>
            <a:ext cx="2940050" cy="2940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635"/>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sp>
        <p:nvSpPr>
          <p:cNvPr id="4" name="Text Box 3"/>
          <p:cNvSpPr txBox="1"/>
          <p:nvPr/>
        </p:nvSpPr>
        <p:spPr>
          <a:xfrm>
            <a:off x="342900" y="447040"/>
            <a:ext cx="9338310" cy="5231130"/>
          </a:xfrm>
          <a:prstGeom prst="rect">
            <a:avLst/>
          </a:prstGeom>
          <a:noFill/>
        </p:spPr>
        <p:txBody>
          <a:bodyPr wrap="square" rtlCol="0">
            <a:spAutoFit/>
          </a:bodyPr>
          <a:p>
            <a:r>
              <a:rPr lang="en-US" sz="5400" b="1">
                <a:solidFill>
                  <a:schemeClr val="bg1"/>
                </a:solidFill>
              </a:rPr>
              <a:t>MOVIE FEATURES:-</a:t>
            </a:r>
            <a:endParaRPr lang="en-US" sz="5400" b="1">
              <a:solidFill>
                <a:schemeClr val="bg1"/>
              </a:solidFill>
            </a:endParaRPr>
          </a:p>
          <a:p>
            <a:endParaRPr lang="en-US" sz="2400">
              <a:solidFill>
                <a:schemeClr val="bg1"/>
              </a:solidFill>
            </a:endParaRPr>
          </a:p>
          <a:p>
            <a:r>
              <a:rPr lang="en-US" sz="3200" b="1">
                <a:solidFill>
                  <a:schemeClr val="bg1"/>
                </a:solidFill>
              </a:rPr>
              <a:t>Search:-</a:t>
            </a:r>
            <a:endParaRPr lang="en-US" sz="3200" b="1">
              <a:solidFill>
                <a:schemeClr val="bg1"/>
              </a:solidFill>
            </a:endParaRPr>
          </a:p>
          <a:p>
            <a:r>
              <a:rPr lang="en-US" sz="3200">
                <a:solidFill>
                  <a:schemeClr val="bg1"/>
                </a:solidFill>
              </a:rPr>
              <a:t>Search for movies with a text query and you </a:t>
            </a:r>
            <a:endParaRPr lang="en-US" sz="3200">
              <a:solidFill>
                <a:schemeClr val="bg1"/>
              </a:solidFill>
            </a:endParaRPr>
          </a:p>
          <a:p>
            <a:r>
              <a:rPr lang="en-US" sz="3200">
                <a:solidFill>
                  <a:schemeClr val="bg1"/>
                </a:solidFill>
              </a:rPr>
              <a:t>can also use voice command to search movies</a:t>
            </a:r>
            <a:endParaRPr lang="en-US" sz="3200">
              <a:solidFill>
                <a:schemeClr val="bg1"/>
              </a:solidFill>
            </a:endParaRPr>
          </a:p>
          <a:p>
            <a:endParaRPr lang="en-US" sz="3200">
              <a:solidFill>
                <a:schemeClr val="bg1"/>
              </a:solidFill>
            </a:endParaRPr>
          </a:p>
          <a:p>
            <a:r>
              <a:rPr lang="en-US" sz="3200" b="1">
                <a:solidFill>
                  <a:schemeClr val="bg1"/>
                </a:solidFill>
              </a:rPr>
              <a:t>Discover:-</a:t>
            </a:r>
            <a:endParaRPr lang="en-US" sz="3200" b="1">
              <a:solidFill>
                <a:schemeClr val="bg1"/>
              </a:solidFill>
            </a:endParaRPr>
          </a:p>
          <a:p>
            <a:r>
              <a:rPr lang="en-US" sz="3200">
                <a:solidFill>
                  <a:schemeClr val="bg1"/>
                </a:solidFill>
              </a:rPr>
              <a:t>Search for movies based on data. Movies are </a:t>
            </a:r>
            <a:endParaRPr lang="en-US" sz="3200">
              <a:solidFill>
                <a:schemeClr val="bg1"/>
              </a:solidFill>
            </a:endParaRPr>
          </a:p>
          <a:p>
            <a:r>
              <a:rPr lang="en-US" sz="3200">
                <a:solidFill>
                  <a:schemeClr val="bg1"/>
                </a:solidFill>
              </a:rPr>
              <a:t>queryable by fields like average rating, </a:t>
            </a:r>
            <a:endParaRPr lang="en-US" sz="3200">
              <a:solidFill>
                <a:schemeClr val="bg1"/>
              </a:solidFill>
            </a:endParaRPr>
          </a:p>
          <a:p>
            <a:r>
              <a:rPr lang="en-US" sz="3200">
                <a:solidFill>
                  <a:schemeClr val="bg1"/>
                </a:solidFill>
              </a:rPr>
              <a:t>certifications, release dates and genres.</a:t>
            </a:r>
            <a:endParaRPr lang="en-US" sz="3200">
              <a:solidFill>
                <a:schemeClr val="bg1"/>
              </a:solidFill>
            </a:endParaRPr>
          </a:p>
        </p:txBody>
      </p:sp>
      <p:sp>
        <p:nvSpPr>
          <p:cNvPr id="17" name="Rectangle: Rounded Corners 16"/>
          <p:cNvSpPr/>
          <p:nvPr/>
        </p:nvSpPr>
        <p:spPr>
          <a:xfrm>
            <a:off x="10543262" y="6409060"/>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pic>
        <p:nvPicPr>
          <p:cNvPr id="6" name="Picture 5"/>
          <p:cNvPicPr>
            <a:picLocks noChangeAspect="1"/>
          </p:cNvPicPr>
          <p:nvPr/>
        </p:nvPicPr>
        <p:blipFill>
          <a:blip r:embed="rId1"/>
          <a:stretch>
            <a:fillRect/>
          </a:stretch>
        </p:blipFill>
        <p:spPr>
          <a:xfrm>
            <a:off x="9860915" y="1475740"/>
            <a:ext cx="1423035" cy="1423035"/>
          </a:xfrm>
          <a:prstGeom prst="rect">
            <a:avLst/>
          </a:prstGeom>
        </p:spPr>
      </p:pic>
      <p:pic>
        <p:nvPicPr>
          <p:cNvPr id="10" name="Picture 9" descr="discover"/>
          <p:cNvPicPr>
            <a:picLocks noChangeAspect="1"/>
          </p:cNvPicPr>
          <p:nvPr/>
        </p:nvPicPr>
        <p:blipFill>
          <a:blip r:embed="rId2"/>
          <a:stretch>
            <a:fillRect/>
          </a:stretch>
        </p:blipFill>
        <p:spPr>
          <a:xfrm>
            <a:off x="9569450" y="3513455"/>
            <a:ext cx="1937385" cy="193738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635"/>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sp>
        <p:nvSpPr>
          <p:cNvPr id="4" name="Text Box 3"/>
          <p:cNvSpPr txBox="1"/>
          <p:nvPr/>
        </p:nvSpPr>
        <p:spPr>
          <a:xfrm>
            <a:off x="415925" y="476885"/>
            <a:ext cx="9338310" cy="5692775"/>
          </a:xfrm>
          <a:prstGeom prst="rect">
            <a:avLst/>
          </a:prstGeom>
          <a:noFill/>
        </p:spPr>
        <p:txBody>
          <a:bodyPr wrap="square" rtlCol="0">
            <a:spAutoFit/>
          </a:bodyPr>
          <a:p>
            <a:r>
              <a:rPr lang="en-US" sz="2800" b="1">
                <a:solidFill>
                  <a:schemeClr val="bg1"/>
                </a:solidFill>
                <a:sym typeface="+mn-ea"/>
              </a:rPr>
              <a:t>     Get Details:-</a:t>
            </a:r>
            <a:endParaRPr lang="en-US" sz="2800" b="1">
              <a:solidFill>
                <a:schemeClr val="bg1"/>
              </a:solidFill>
            </a:endParaRPr>
          </a:p>
          <a:p>
            <a:endParaRPr lang="en-US" sz="2800" b="1">
              <a:solidFill>
                <a:schemeClr val="bg1"/>
              </a:solidFill>
            </a:endParaRPr>
          </a:p>
          <a:p>
            <a:pPr marL="457200" indent="-457200">
              <a:buFont typeface="Arial" panose="020B0604020202020204" pitchFamily="34" charset="0"/>
              <a:buChar char="•"/>
            </a:pPr>
            <a:r>
              <a:rPr lang="en-US" sz="2800">
                <a:solidFill>
                  <a:schemeClr val="bg1"/>
                </a:solidFill>
              </a:rPr>
              <a:t>Primary info</a:t>
            </a:r>
            <a:endParaRPr lang="en-US" sz="2800">
              <a:solidFill>
                <a:schemeClr val="bg1"/>
              </a:solidFill>
            </a:endParaRPr>
          </a:p>
          <a:p>
            <a:pPr marL="457200" indent="-457200">
              <a:buFont typeface="Arial" panose="020B0604020202020204" pitchFamily="34" charset="0"/>
              <a:buChar char="•"/>
            </a:pPr>
            <a:r>
              <a:rPr lang="en-US" sz="2800">
                <a:solidFill>
                  <a:schemeClr val="bg1"/>
                </a:solidFill>
              </a:rPr>
              <a:t>Alternative titles</a:t>
            </a:r>
            <a:endParaRPr lang="en-US" sz="2800">
              <a:solidFill>
                <a:schemeClr val="bg1"/>
              </a:solidFill>
            </a:endParaRPr>
          </a:p>
          <a:p>
            <a:pPr marL="457200" indent="-457200">
              <a:buFont typeface="Arial" panose="020B0604020202020204" pitchFamily="34" charset="0"/>
              <a:buChar char="•"/>
            </a:pPr>
            <a:r>
              <a:rPr lang="en-US" sz="2800">
                <a:solidFill>
                  <a:schemeClr val="bg1"/>
                </a:solidFill>
              </a:rPr>
              <a:t>Cast</a:t>
            </a:r>
            <a:endParaRPr lang="en-US" sz="2800">
              <a:solidFill>
                <a:schemeClr val="bg1"/>
              </a:solidFill>
            </a:endParaRPr>
          </a:p>
          <a:p>
            <a:pPr marL="457200" indent="-457200">
              <a:buFont typeface="Arial" panose="020B0604020202020204" pitchFamily="34" charset="0"/>
              <a:buChar char="•"/>
            </a:pPr>
            <a:r>
              <a:rPr lang="en-US" sz="2800">
                <a:solidFill>
                  <a:schemeClr val="bg1"/>
                </a:solidFill>
              </a:rPr>
              <a:t>Crew</a:t>
            </a:r>
            <a:endParaRPr lang="en-US" sz="2800">
              <a:solidFill>
                <a:schemeClr val="bg1"/>
              </a:solidFill>
            </a:endParaRPr>
          </a:p>
          <a:p>
            <a:pPr marL="457200" indent="-457200">
              <a:buFont typeface="Arial" panose="020B0604020202020204" pitchFamily="34" charset="0"/>
              <a:buChar char="•"/>
            </a:pPr>
            <a:r>
              <a:rPr lang="en-US" sz="2800">
                <a:solidFill>
                  <a:schemeClr val="bg1"/>
                </a:solidFill>
              </a:rPr>
              <a:t>Images (posters, backdrops)</a:t>
            </a:r>
            <a:endParaRPr lang="en-US" sz="2800">
              <a:solidFill>
                <a:schemeClr val="bg1"/>
              </a:solidFill>
            </a:endParaRPr>
          </a:p>
          <a:p>
            <a:pPr marL="457200" indent="-457200">
              <a:buFont typeface="Arial" panose="020B0604020202020204" pitchFamily="34" charset="0"/>
              <a:buChar char="•"/>
            </a:pPr>
            <a:r>
              <a:rPr lang="en-US" sz="2800">
                <a:solidFill>
                  <a:schemeClr val="bg1"/>
                </a:solidFill>
              </a:rPr>
              <a:t>Release information</a:t>
            </a:r>
            <a:endParaRPr lang="en-US" sz="2800">
              <a:solidFill>
                <a:schemeClr val="bg1"/>
              </a:solidFill>
            </a:endParaRPr>
          </a:p>
          <a:p>
            <a:pPr marL="457200" indent="-457200">
              <a:buFont typeface="Arial" panose="020B0604020202020204" pitchFamily="34" charset="0"/>
              <a:buChar char="•"/>
            </a:pPr>
            <a:r>
              <a:rPr lang="en-US" sz="2800">
                <a:solidFill>
                  <a:schemeClr val="bg1"/>
                </a:solidFill>
              </a:rPr>
              <a:t>Trailers</a:t>
            </a:r>
            <a:endParaRPr lang="en-US" sz="2800">
              <a:solidFill>
                <a:schemeClr val="bg1"/>
              </a:solidFill>
            </a:endParaRPr>
          </a:p>
          <a:p>
            <a:pPr marL="457200" indent="-457200">
              <a:buFont typeface="Arial" panose="020B0604020202020204" pitchFamily="34" charset="0"/>
              <a:buChar char="•"/>
            </a:pPr>
            <a:r>
              <a:rPr lang="en-US" sz="2800">
                <a:solidFill>
                  <a:schemeClr val="bg1"/>
                </a:solidFill>
              </a:rPr>
              <a:t>Similiar movies</a:t>
            </a:r>
            <a:endParaRPr lang="en-US" sz="2800">
              <a:solidFill>
                <a:schemeClr val="bg1"/>
              </a:solidFill>
            </a:endParaRPr>
          </a:p>
          <a:p>
            <a:pPr marL="457200" indent="-457200">
              <a:buFont typeface="Arial" panose="020B0604020202020204" pitchFamily="34" charset="0"/>
              <a:buChar char="•"/>
            </a:pPr>
            <a:r>
              <a:rPr lang="en-US" sz="2800">
                <a:solidFill>
                  <a:schemeClr val="bg1"/>
                </a:solidFill>
              </a:rPr>
              <a:t>Reviews</a:t>
            </a:r>
            <a:endParaRPr lang="en-US" sz="2800">
              <a:solidFill>
                <a:schemeClr val="bg1"/>
              </a:solidFill>
            </a:endParaRPr>
          </a:p>
          <a:p>
            <a:pPr marL="457200" indent="-457200">
              <a:buFont typeface="Arial" panose="020B0604020202020204" pitchFamily="34" charset="0"/>
              <a:buChar char="•"/>
            </a:pPr>
            <a:r>
              <a:rPr lang="en-US" sz="2800">
                <a:solidFill>
                  <a:schemeClr val="bg1"/>
                </a:solidFill>
              </a:rPr>
              <a:t>Belongs to lists</a:t>
            </a:r>
            <a:endParaRPr lang="en-US" sz="2800">
              <a:solidFill>
                <a:schemeClr val="bg1"/>
              </a:solidFill>
            </a:endParaRPr>
          </a:p>
          <a:p>
            <a:pPr marL="457200" indent="-457200">
              <a:buFont typeface="Arial" panose="020B0604020202020204" pitchFamily="34" charset="0"/>
              <a:buChar char="•"/>
            </a:pPr>
            <a:r>
              <a:rPr lang="en-US" sz="2800">
                <a:solidFill>
                  <a:schemeClr val="bg1"/>
                </a:solidFill>
              </a:rPr>
              <a:t>Changes</a:t>
            </a:r>
            <a:endParaRPr lang="en-US" sz="2800">
              <a:solidFill>
                <a:schemeClr val="bg1"/>
              </a:solidFill>
            </a:endParaRPr>
          </a:p>
        </p:txBody>
      </p:sp>
      <p:sp>
        <p:nvSpPr>
          <p:cNvPr id="17" name="Rectangle: Rounded Corners 16"/>
          <p:cNvSpPr/>
          <p:nvPr/>
        </p:nvSpPr>
        <p:spPr>
          <a:xfrm>
            <a:off x="10543262" y="6409060"/>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pic>
        <p:nvPicPr>
          <p:cNvPr id="2" name="Picture 1"/>
          <p:cNvPicPr>
            <a:picLocks noChangeAspect="1"/>
          </p:cNvPicPr>
          <p:nvPr/>
        </p:nvPicPr>
        <p:blipFill>
          <a:blip r:embed="rId1"/>
          <a:stretch>
            <a:fillRect/>
          </a:stretch>
        </p:blipFill>
        <p:spPr>
          <a:xfrm>
            <a:off x="8941435" y="1883410"/>
            <a:ext cx="2912745" cy="291274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635"/>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sp>
        <p:nvSpPr>
          <p:cNvPr id="4" name="Text Box 3"/>
          <p:cNvSpPr txBox="1"/>
          <p:nvPr/>
        </p:nvSpPr>
        <p:spPr>
          <a:xfrm>
            <a:off x="375920" y="476885"/>
            <a:ext cx="9338310" cy="6954520"/>
          </a:xfrm>
          <a:prstGeom prst="rect">
            <a:avLst/>
          </a:prstGeom>
          <a:noFill/>
        </p:spPr>
        <p:txBody>
          <a:bodyPr wrap="square" rtlCol="0">
            <a:spAutoFit/>
          </a:bodyPr>
          <a:p>
            <a:r>
              <a:rPr lang="en-US" sz="5400" b="1">
                <a:solidFill>
                  <a:schemeClr val="bg1"/>
                </a:solidFill>
              </a:rPr>
              <a:t>TV FEATURES:-</a:t>
            </a:r>
            <a:endParaRPr lang="en-US" sz="5400" b="1">
              <a:solidFill>
                <a:schemeClr val="bg1"/>
              </a:solidFill>
            </a:endParaRPr>
          </a:p>
          <a:p>
            <a:endParaRPr lang="en-US" sz="2800" b="1">
              <a:solidFill>
                <a:schemeClr val="bg1"/>
              </a:solidFill>
            </a:endParaRPr>
          </a:p>
          <a:p>
            <a:pPr indent="0">
              <a:buFont typeface="Arial" panose="020B0604020202020204" pitchFamily="34" charset="0"/>
              <a:buNone/>
            </a:pPr>
            <a:r>
              <a:rPr lang="en-US" sz="2800" b="1">
                <a:solidFill>
                  <a:schemeClr val="bg1"/>
                </a:solidFill>
              </a:rPr>
              <a:t>Search:-</a:t>
            </a:r>
            <a:endParaRPr lang="en-US" sz="2800" b="1">
              <a:solidFill>
                <a:schemeClr val="bg1"/>
              </a:solidFill>
            </a:endParaRPr>
          </a:p>
          <a:p>
            <a:pPr indent="0">
              <a:buFont typeface="Arial" panose="020B0604020202020204" pitchFamily="34" charset="0"/>
              <a:buNone/>
            </a:pPr>
            <a:r>
              <a:rPr lang="en-US" sz="2800" b="1">
                <a:solidFill>
                  <a:schemeClr val="bg1"/>
                </a:solidFill>
              </a:rPr>
              <a:t> </a:t>
            </a:r>
            <a:r>
              <a:rPr lang="en-US" sz="2800">
                <a:solidFill>
                  <a:schemeClr val="bg1"/>
                </a:solidFill>
              </a:rPr>
              <a:t>Search for TV series with a </a:t>
            </a:r>
            <a:endParaRPr lang="en-US" sz="2800">
              <a:solidFill>
                <a:schemeClr val="bg1"/>
              </a:solidFill>
            </a:endParaRPr>
          </a:p>
          <a:p>
            <a:pPr indent="0">
              <a:buFont typeface="Arial" panose="020B0604020202020204" pitchFamily="34" charset="0"/>
              <a:buNone/>
            </a:pPr>
            <a:r>
              <a:rPr lang="en-US" sz="2800">
                <a:solidFill>
                  <a:schemeClr val="bg1"/>
                </a:solidFill>
              </a:rPr>
              <a:t>text query and you can also use voice </a:t>
            </a:r>
            <a:endParaRPr lang="en-US" sz="2800">
              <a:solidFill>
                <a:schemeClr val="bg1"/>
              </a:solidFill>
            </a:endParaRPr>
          </a:p>
          <a:p>
            <a:pPr indent="0">
              <a:buFont typeface="Arial" panose="020B0604020202020204" pitchFamily="34" charset="0"/>
              <a:buNone/>
            </a:pPr>
            <a:r>
              <a:rPr lang="en-US" sz="2800">
                <a:solidFill>
                  <a:schemeClr val="bg1"/>
                </a:solidFill>
              </a:rPr>
              <a:t>command to search TV series.</a:t>
            </a:r>
            <a:endParaRPr lang="en-US" sz="2800">
              <a:solidFill>
                <a:schemeClr val="bg1"/>
              </a:solidFill>
            </a:endParaRPr>
          </a:p>
          <a:p>
            <a:pPr marL="685800" indent="-685800">
              <a:buFont typeface="Arial" panose="020B0604020202020204" pitchFamily="34" charset="0"/>
              <a:buChar char="•"/>
            </a:pPr>
            <a:endParaRPr lang="en-US" sz="2800" b="1">
              <a:solidFill>
                <a:schemeClr val="bg1"/>
              </a:solidFill>
            </a:endParaRPr>
          </a:p>
          <a:p>
            <a:pPr indent="0">
              <a:buFont typeface="Arial" panose="020B0604020202020204" pitchFamily="34" charset="0"/>
              <a:buNone/>
            </a:pPr>
            <a:r>
              <a:rPr lang="en-US" sz="2800" b="1">
                <a:solidFill>
                  <a:schemeClr val="bg1"/>
                </a:solidFill>
              </a:rPr>
              <a:t>Discover:-</a:t>
            </a:r>
            <a:endParaRPr lang="en-US" sz="2800" b="1">
              <a:solidFill>
                <a:schemeClr val="bg1"/>
              </a:solidFill>
            </a:endParaRPr>
          </a:p>
          <a:p>
            <a:pPr indent="0">
              <a:buFont typeface="Arial" panose="020B0604020202020204" pitchFamily="34" charset="0"/>
              <a:buNone/>
            </a:pPr>
            <a:r>
              <a:rPr lang="en-US" sz="2800" b="1">
                <a:solidFill>
                  <a:schemeClr val="bg1"/>
                </a:solidFill>
              </a:rPr>
              <a:t> </a:t>
            </a:r>
            <a:r>
              <a:rPr lang="en-US" sz="2800">
                <a:solidFill>
                  <a:schemeClr val="bg1"/>
                </a:solidFill>
              </a:rPr>
              <a:t>Search for TV series </a:t>
            </a:r>
            <a:endParaRPr lang="en-US" sz="2800">
              <a:solidFill>
                <a:schemeClr val="bg1"/>
              </a:solidFill>
            </a:endParaRPr>
          </a:p>
          <a:p>
            <a:pPr indent="0">
              <a:buFont typeface="Arial" panose="020B0604020202020204" pitchFamily="34" charset="0"/>
              <a:buNone/>
            </a:pPr>
            <a:r>
              <a:rPr lang="en-US" sz="2800">
                <a:solidFill>
                  <a:schemeClr val="bg1"/>
                </a:solidFill>
              </a:rPr>
              <a:t>based on data. TV series are queryable </a:t>
            </a:r>
            <a:endParaRPr lang="en-US" sz="2800">
              <a:solidFill>
                <a:schemeClr val="bg1"/>
              </a:solidFill>
            </a:endParaRPr>
          </a:p>
          <a:p>
            <a:pPr indent="0">
              <a:buFont typeface="Arial" panose="020B0604020202020204" pitchFamily="34" charset="0"/>
              <a:buNone/>
            </a:pPr>
            <a:r>
              <a:rPr lang="en-US" sz="2800">
                <a:solidFill>
                  <a:schemeClr val="bg1"/>
                </a:solidFill>
              </a:rPr>
              <a:t>by fields like average rating, TV network</a:t>
            </a:r>
            <a:endParaRPr lang="en-US" sz="2800">
              <a:solidFill>
                <a:schemeClr val="bg1"/>
              </a:solidFill>
            </a:endParaRPr>
          </a:p>
          <a:p>
            <a:pPr indent="0">
              <a:buFont typeface="Arial" panose="020B0604020202020204" pitchFamily="34" charset="0"/>
              <a:buNone/>
            </a:pPr>
            <a:r>
              <a:rPr lang="en-US" sz="2800">
                <a:solidFill>
                  <a:schemeClr val="bg1"/>
                </a:solidFill>
              </a:rPr>
              <a:t> and genres.</a:t>
            </a:r>
            <a:endParaRPr lang="en-US" sz="2800">
              <a:solidFill>
                <a:schemeClr val="bg1"/>
              </a:solidFill>
            </a:endParaRPr>
          </a:p>
          <a:p>
            <a:pPr marL="685800" indent="-685800">
              <a:buFont typeface="Arial" panose="020B0604020202020204" pitchFamily="34" charset="0"/>
              <a:buChar char="•"/>
            </a:pPr>
            <a:endParaRPr lang="en-US" sz="2800" b="1">
              <a:solidFill>
                <a:schemeClr val="bg1"/>
              </a:solidFill>
            </a:endParaRPr>
          </a:p>
          <a:p>
            <a:endParaRPr lang="en-US" sz="2800" b="1">
              <a:solidFill>
                <a:schemeClr val="bg1"/>
              </a:solidFill>
            </a:endParaRPr>
          </a:p>
          <a:p>
            <a:pPr marL="457200" indent="-457200">
              <a:buFont typeface="Arial" panose="020B0604020202020204" pitchFamily="34" charset="0"/>
              <a:buChar char="•"/>
            </a:pPr>
            <a:endParaRPr lang="en-US" sz="2800">
              <a:solidFill>
                <a:schemeClr val="bg1"/>
              </a:solidFill>
            </a:endParaRPr>
          </a:p>
        </p:txBody>
      </p:sp>
      <p:sp>
        <p:nvSpPr>
          <p:cNvPr id="17" name="Rectangle: Rounded Corners 16"/>
          <p:cNvSpPr/>
          <p:nvPr/>
        </p:nvSpPr>
        <p:spPr>
          <a:xfrm>
            <a:off x="10543262" y="6409060"/>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pic>
        <p:nvPicPr>
          <p:cNvPr id="3" name="Picture 2"/>
          <p:cNvPicPr>
            <a:picLocks noChangeAspect="1"/>
          </p:cNvPicPr>
          <p:nvPr/>
        </p:nvPicPr>
        <p:blipFill>
          <a:blip r:embed="rId1"/>
          <a:stretch>
            <a:fillRect/>
          </a:stretch>
        </p:blipFill>
        <p:spPr>
          <a:xfrm>
            <a:off x="8373110" y="1803400"/>
            <a:ext cx="3251200" cy="32512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635"/>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sp>
        <p:nvSpPr>
          <p:cNvPr id="4" name="Text Box 3"/>
          <p:cNvSpPr txBox="1"/>
          <p:nvPr/>
        </p:nvSpPr>
        <p:spPr>
          <a:xfrm>
            <a:off x="375920" y="476885"/>
            <a:ext cx="9338310" cy="5107940"/>
          </a:xfrm>
          <a:prstGeom prst="rect">
            <a:avLst/>
          </a:prstGeom>
          <a:noFill/>
        </p:spPr>
        <p:txBody>
          <a:bodyPr wrap="square" rtlCol="0">
            <a:spAutoFit/>
          </a:bodyPr>
          <a:p>
            <a:endParaRPr lang="en-US" sz="2800" b="1">
              <a:solidFill>
                <a:schemeClr val="bg1"/>
              </a:solidFill>
            </a:endParaRPr>
          </a:p>
          <a:p>
            <a:pPr indent="0">
              <a:buFont typeface="Arial" panose="020B0604020202020204" pitchFamily="34" charset="0"/>
              <a:buNone/>
            </a:pPr>
            <a:r>
              <a:rPr lang="en-US" sz="2800" b="1">
                <a:solidFill>
                  <a:schemeClr val="bg1"/>
                </a:solidFill>
              </a:rPr>
              <a:t>Get Details:-</a:t>
            </a:r>
            <a:endParaRPr lang="en-US" sz="2800" b="1">
              <a:solidFill>
                <a:schemeClr val="bg1"/>
              </a:solidFill>
            </a:endParaRPr>
          </a:p>
          <a:p>
            <a:pPr indent="0">
              <a:buFont typeface="Arial" panose="020B0604020202020204" pitchFamily="34" charset="0"/>
              <a:buNone/>
            </a:pPr>
            <a:endParaRPr lang="en-US" sz="2800" b="1">
              <a:solidFill>
                <a:schemeClr val="bg1"/>
              </a:solidFill>
            </a:endParaRPr>
          </a:p>
          <a:p>
            <a:pPr marL="457200" indent="-457200">
              <a:buFont typeface="Arial" panose="020B0604020202020204" pitchFamily="34" charset="0"/>
              <a:buChar char="•"/>
            </a:pPr>
            <a:r>
              <a:rPr lang="en-US" sz="2800" b="1">
                <a:solidFill>
                  <a:schemeClr val="bg1"/>
                </a:solidFill>
              </a:rPr>
              <a:t> </a:t>
            </a:r>
            <a:r>
              <a:rPr lang="en-US" sz="2600">
                <a:solidFill>
                  <a:schemeClr val="bg1"/>
                </a:solidFill>
              </a:rPr>
              <a:t>Primary info.</a:t>
            </a:r>
            <a:endParaRPr lang="en-US" sz="2600">
              <a:solidFill>
                <a:schemeClr val="bg1"/>
              </a:solidFill>
            </a:endParaRPr>
          </a:p>
          <a:p>
            <a:pPr marL="457200" indent="-457200">
              <a:buFont typeface="Arial" panose="020B0604020202020204" pitchFamily="34" charset="0"/>
              <a:buChar char="•"/>
            </a:pPr>
            <a:r>
              <a:rPr lang="en-US" sz="2600">
                <a:solidFill>
                  <a:schemeClr val="bg1"/>
                </a:solidFill>
              </a:rPr>
              <a:t>Cast.</a:t>
            </a:r>
            <a:endParaRPr lang="en-US" sz="2600">
              <a:solidFill>
                <a:schemeClr val="bg1"/>
              </a:solidFill>
            </a:endParaRPr>
          </a:p>
          <a:p>
            <a:pPr marL="457200" indent="-457200">
              <a:buFont typeface="Arial" panose="020B0604020202020204" pitchFamily="34" charset="0"/>
              <a:buChar char="•"/>
            </a:pPr>
            <a:r>
              <a:rPr lang="en-US" sz="2600">
                <a:solidFill>
                  <a:schemeClr val="bg1"/>
                </a:solidFill>
              </a:rPr>
              <a:t>Changes.</a:t>
            </a:r>
            <a:endParaRPr lang="en-US" sz="2600">
              <a:solidFill>
                <a:schemeClr val="bg1"/>
              </a:solidFill>
            </a:endParaRPr>
          </a:p>
          <a:p>
            <a:pPr marL="457200" indent="-457200">
              <a:buFont typeface="Arial" panose="020B0604020202020204" pitchFamily="34" charset="0"/>
              <a:buChar char="•"/>
            </a:pPr>
            <a:r>
              <a:rPr lang="en-US" sz="2600">
                <a:solidFill>
                  <a:schemeClr val="bg1"/>
                </a:solidFill>
              </a:rPr>
              <a:t>Crew.</a:t>
            </a:r>
            <a:endParaRPr lang="en-US" sz="2600">
              <a:solidFill>
                <a:schemeClr val="bg1"/>
              </a:solidFill>
            </a:endParaRPr>
          </a:p>
          <a:p>
            <a:pPr marL="457200" indent="-457200">
              <a:buFont typeface="Arial" panose="020B0604020202020204" pitchFamily="34" charset="0"/>
              <a:buChar char="•"/>
            </a:pPr>
            <a:r>
              <a:rPr lang="en-US" sz="2600">
                <a:solidFill>
                  <a:schemeClr val="bg1"/>
                </a:solidFill>
              </a:rPr>
              <a:t>Images (posters, backdrops)</a:t>
            </a:r>
            <a:endParaRPr lang="en-US" sz="2600">
              <a:solidFill>
                <a:schemeClr val="bg1"/>
              </a:solidFill>
            </a:endParaRPr>
          </a:p>
          <a:p>
            <a:pPr marL="457200" indent="-457200">
              <a:buFont typeface="Arial" panose="020B0604020202020204" pitchFamily="34" charset="0"/>
              <a:buChar char="•"/>
            </a:pPr>
            <a:r>
              <a:rPr lang="en-US" sz="2600">
                <a:solidFill>
                  <a:schemeClr val="bg1"/>
                </a:solidFill>
              </a:rPr>
              <a:t>External IDs.</a:t>
            </a:r>
            <a:endParaRPr lang="en-US" sz="2600">
              <a:solidFill>
                <a:schemeClr val="bg1"/>
              </a:solidFill>
            </a:endParaRPr>
          </a:p>
          <a:p>
            <a:pPr marL="685800" indent="-685800">
              <a:buFont typeface="Arial" panose="020B0604020202020204" pitchFamily="34" charset="0"/>
              <a:buChar char="•"/>
            </a:pPr>
            <a:endParaRPr lang="en-US" sz="2800" b="1">
              <a:solidFill>
                <a:schemeClr val="bg1"/>
              </a:solidFill>
            </a:endParaRPr>
          </a:p>
          <a:p>
            <a:endParaRPr lang="en-US" sz="2800" b="1">
              <a:solidFill>
                <a:schemeClr val="bg1"/>
              </a:solidFill>
            </a:endParaRPr>
          </a:p>
          <a:p>
            <a:pPr marL="457200" indent="-457200">
              <a:buFont typeface="Arial" panose="020B0604020202020204" pitchFamily="34" charset="0"/>
              <a:buChar char="•"/>
            </a:pPr>
            <a:endParaRPr lang="en-US" sz="2800">
              <a:solidFill>
                <a:schemeClr val="bg1"/>
              </a:solidFill>
            </a:endParaRPr>
          </a:p>
        </p:txBody>
      </p:sp>
      <p:sp>
        <p:nvSpPr>
          <p:cNvPr id="17" name="Rectangle: Rounded Corners 16"/>
          <p:cNvSpPr/>
          <p:nvPr/>
        </p:nvSpPr>
        <p:spPr>
          <a:xfrm>
            <a:off x="10543262" y="6409060"/>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pic>
        <p:nvPicPr>
          <p:cNvPr id="2" name="Picture 1"/>
          <p:cNvPicPr>
            <a:picLocks noChangeAspect="1"/>
          </p:cNvPicPr>
          <p:nvPr/>
        </p:nvPicPr>
        <p:blipFill>
          <a:blip r:embed="rId1"/>
          <a:stretch>
            <a:fillRect/>
          </a:stretch>
        </p:blipFill>
        <p:spPr>
          <a:xfrm>
            <a:off x="8703310" y="1590675"/>
            <a:ext cx="2681605" cy="268160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635"/>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sp>
        <p:nvSpPr>
          <p:cNvPr id="4" name="Text Box 3"/>
          <p:cNvSpPr txBox="1"/>
          <p:nvPr/>
        </p:nvSpPr>
        <p:spPr>
          <a:xfrm>
            <a:off x="98425" y="476885"/>
            <a:ext cx="9615805" cy="6092825"/>
          </a:xfrm>
          <a:prstGeom prst="rect">
            <a:avLst/>
          </a:prstGeom>
          <a:noFill/>
        </p:spPr>
        <p:txBody>
          <a:bodyPr wrap="square" rtlCol="0">
            <a:spAutoFit/>
          </a:bodyPr>
          <a:p>
            <a:endParaRPr lang="en-US" sz="2800" b="1">
              <a:solidFill>
                <a:schemeClr val="bg1"/>
              </a:solidFill>
            </a:endParaRPr>
          </a:p>
          <a:p>
            <a:pPr indent="0">
              <a:buFont typeface="Arial" panose="020B0604020202020204" pitchFamily="34" charset="0"/>
              <a:buNone/>
            </a:pPr>
            <a:r>
              <a:rPr lang="en-US" sz="5400" b="1">
                <a:solidFill>
                  <a:schemeClr val="bg1"/>
                </a:solidFill>
              </a:rPr>
              <a:t>GENRE SEARCH:-</a:t>
            </a:r>
            <a:endParaRPr lang="en-US" sz="2800" b="1">
              <a:solidFill>
                <a:schemeClr val="bg1"/>
              </a:solidFill>
            </a:endParaRPr>
          </a:p>
          <a:p>
            <a:pPr indent="0">
              <a:buFont typeface="Arial" panose="020B0604020202020204" pitchFamily="34" charset="0"/>
              <a:buNone/>
            </a:pPr>
            <a:endParaRPr lang="en-US" sz="2800" b="1">
              <a:solidFill>
                <a:schemeClr val="bg1"/>
              </a:solidFill>
            </a:endParaRPr>
          </a:p>
          <a:p>
            <a:pPr indent="0">
              <a:buFont typeface="Arial" panose="020B0604020202020204" pitchFamily="34" charset="0"/>
              <a:buNone/>
            </a:pPr>
            <a:r>
              <a:rPr lang="en-US" sz="2800">
                <a:solidFill>
                  <a:schemeClr val="bg1"/>
                </a:solidFill>
              </a:rPr>
              <a:t> A novel user interface for a web</a:t>
            </a:r>
            <a:endParaRPr lang="en-US" sz="2800">
              <a:solidFill>
                <a:schemeClr val="bg1"/>
              </a:solidFill>
            </a:endParaRPr>
          </a:p>
          <a:p>
            <a:pPr indent="0">
              <a:buFont typeface="Arial" panose="020B0604020202020204" pitchFamily="34" charset="0"/>
              <a:buNone/>
            </a:pPr>
            <a:r>
              <a:rPr lang="en-US" sz="2800">
                <a:solidFill>
                  <a:schemeClr val="bg1"/>
                </a:solidFill>
              </a:rPr>
              <a:t> searching that allows genre-based</a:t>
            </a:r>
            <a:endParaRPr lang="en-US" sz="2800">
              <a:solidFill>
                <a:schemeClr val="bg1"/>
              </a:solidFill>
            </a:endParaRPr>
          </a:p>
          <a:p>
            <a:pPr indent="0">
              <a:buFont typeface="Arial" panose="020B0604020202020204" pitchFamily="34" charset="0"/>
              <a:buNone/>
            </a:pPr>
            <a:r>
              <a:rPr lang="en-US" sz="2800">
                <a:solidFill>
                  <a:schemeClr val="bg1"/>
                </a:solidFill>
              </a:rPr>
              <a:t> navigation </a:t>
            </a:r>
            <a:r>
              <a:rPr lang="en-US" sz="2800">
                <a:solidFill>
                  <a:schemeClr val="bg1"/>
                </a:solidFill>
                <a:sym typeface="+mn-ea"/>
              </a:rPr>
              <a:t>through three major</a:t>
            </a:r>
            <a:endParaRPr lang="en-US" sz="2800">
              <a:solidFill>
                <a:schemeClr val="bg1"/>
              </a:solidFill>
            </a:endParaRPr>
          </a:p>
          <a:p>
            <a:r>
              <a:rPr lang="en-US" sz="2800">
                <a:solidFill>
                  <a:schemeClr val="bg1"/>
                </a:solidFill>
              </a:rPr>
              <a:t> functionalities:-</a:t>
            </a:r>
            <a:endParaRPr lang="en-US" sz="2800">
              <a:solidFill>
                <a:schemeClr val="bg1"/>
              </a:solidFill>
            </a:endParaRPr>
          </a:p>
          <a:p>
            <a:pPr marL="457200" indent="-457200">
              <a:buFont typeface="Arial" panose="020B0604020202020204" pitchFamily="34" charset="0"/>
              <a:buChar char="•"/>
            </a:pPr>
            <a:r>
              <a:rPr lang="en-US" sz="2800">
                <a:solidFill>
                  <a:schemeClr val="bg1"/>
                </a:solidFill>
              </a:rPr>
              <a:t>  Limiting search to specified genres</a:t>
            </a:r>
            <a:endParaRPr lang="en-US" sz="2800">
              <a:solidFill>
                <a:schemeClr val="bg1"/>
              </a:solidFill>
            </a:endParaRPr>
          </a:p>
          <a:p>
            <a:pPr marL="457200" indent="-457200">
              <a:buFont typeface="Arial" panose="020B0604020202020204" pitchFamily="34" charset="0"/>
              <a:buChar char="•"/>
            </a:pPr>
            <a:r>
              <a:rPr lang="en-US" sz="2800">
                <a:solidFill>
                  <a:schemeClr val="bg1"/>
                </a:solidFill>
              </a:rPr>
              <a:t>  Visualizing the hierarchy of genres </a:t>
            </a:r>
            <a:endParaRPr lang="en-US" sz="2800">
              <a:solidFill>
                <a:schemeClr val="bg1"/>
              </a:solidFill>
            </a:endParaRPr>
          </a:p>
          <a:p>
            <a:pPr indent="0">
              <a:buFont typeface="Arial" panose="020B0604020202020204" pitchFamily="34" charset="0"/>
              <a:buNone/>
            </a:pPr>
            <a:r>
              <a:rPr lang="en-US" sz="2800">
                <a:solidFill>
                  <a:schemeClr val="bg1"/>
                </a:solidFill>
              </a:rPr>
              <a:t>        discovered in the search results </a:t>
            </a:r>
            <a:endParaRPr lang="en-US" sz="2800">
              <a:solidFill>
                <a:schemeClr val="bg1"/>
              </a:solidFill>
            </a:endParaRPr>
          </a:p>
          <a:p>
            <a:pPr marL="457200" indent="-457200">
              <a:buFont typeface="Arial" panose="020B0604020202020204" pitchFamily="34" charset="0"/>
              <a:buChar char="•"/>
            </a:pPr>
            <a:r>
              <a:rPr lang="en-US" sz="2800">
                <a:solidFill>
                  <a:schemeClr val="bg1"/>
                </a:solidFill>
              </a:rPr>
              <a:t> Accepting user feedback on the</a:t>
            </a:r>
            <a:endParaRPr lang="en-US" sz="2800">
              <a:solidFill>
                <a:schemeClr val="bg1"/>
              </a:solidFill>
            </a:endParaRPr>
          </a:p>
          <a:p>
            <a:pPr indent="0">
              <a:buFont typeface="Arial" panose="020B0604020202020204" pitchFamily="34" charset="0"/>
              <a:buNone/>
            </a:pPr>
            <a:r>
              <a:rPr lang="en-US" sz="2800">
                <a:solidFill>
                  <a:schemeClr val="bg1"/>
                </a:solidFill>
              </a:rPr>
              <a:t>       relevancy of the specified genres.</a:t>
            </a:r>
            <a:r>
              <a:rPr lang="en-US" sz="2800" b="1">
                <a:solidFill>
                  <a:schemeClr val="bg1"/>
                </a:solidFill>
              </a:rPr>
              <a:t> </a:t>
            </a:r>
            <a:endParaRPr lang="en-US" sz="2800" b="1">
              <a:solidFill>
                <a:schemeClr val="bg1"/>
              </a:solidFill>
            </a:endParaRPr>
          </a:p>
          <a:p>
            <a:pPr marL="457200" indent="-457200">
              <a:buFont typeface="Arial" panose="020B0604020202020204" pitchFamily="34" charset="0"/>
              <a:buChar char="•"/>
            </a:pPr>
            <a:endParaRPr lang="en-US" sz="2800">
              <a:solidFill>
                <a:schemeClr val="bg1"/>
              </a:solidFill>
            </a:endParaRPr>
          </a:p>
        </p:txBody>
      </p:sp>
      <p:sp>
        <p:nvSpPr>
          <p:cNvPr id="17" name="Rectangle: Rounded Corners 16"/>
          <p:cNvSpPr/>
          <p:nvPr/>
        </p:nvSpPr>
        <p:spPr>
          <a:xfrm>
            <a:off x="10543262" y="6409060"/>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pic>
        <p:nvPicPr>
          <p:cNvPr id="3" name="Picture 2"/>
          <p:cNvPicPr>
            <a:picLocks noChangeAspect="1"/>
          </p:cNvPicPr>
          <p:nvPr/>
        </p:nvPicPr>
        <p:blipFill>
          <a:blip r:embed="rId1"/>
          <a:srcRect t="14704" r="5484" b="25176"/>
          <a:stretch>
            <a:fillRect/>
          </a:stretch>
        </p:blipFill>
        <p:spPr>
          <a:xfrm>
            <a:off x="6182995" y="1781810"/>
            <a:ext cx="5843905" cy="3204845"/>
          </a:xfrm>
          <a:prstGeom prst="rect">
            <a:avLst/>
          </a:prstGeom>
        </p:spPr>
      </p:pic>
      <p:cxnSp>
        <p:nvCxnSpPr>
          <p:cNvPr id="6" name="Straight Connector 5"/>
          <p:cNvCxnSpPr/>
          <p:nvPr/>
        </p:nvCxnSpPr>
        <p:spPr>
          <a:xfrm flipV="1">
            <a:off x="6395085" y="2774950"/>
            <a:ext cx="5440680" cy="95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Down Arrow 6"/>
          <p:cNvSpPr/>
          <p:nvPr/>
        </p:nvSpPr>
        <p:spPr>
          <a:xfrm>
            <a:off x="6374765" y="2814955"/>
            <a:ext cx="75565" cy="18923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Down Arrow 7"/>
          <p:cNvSpPr/>
          <p:nvPr/>
        </p:nvSpPr>
        <p:spPr>
          <a:xfrm>
            <a:off x="11760200" y="2814955"/>
            <a:ext cx="75565" cy="18923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635"/>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sp>
        <p:nvSpPr>
          <p:cNvPr id="4" name="Text Box 3"/>
          <p:cNvSpPr txBox="1"/>
          <p:nvPr/>
        </p:nvSpPr>
        <p:spPr>
          <a:xfrm>
            <a:off x="375920" y="187325"/>
            <a:ext cx="11563985" cy="7324090"/>
          </a:xfrm>
          <a:prstGeom prst="rect">
            <a:avLst/>
          </a:prstGeom>
          <a:noFill/>
        </p:spPr>
        <p:txBody>
          <a:bodyPr wrap="square" rtlCol="0">
            <a:spAutoFit/>
          </a:bodyPr>
          <a:p>
            <a:endParaRPr lang="en-US" sz="2600" b="1">
              <a:solidFill>
                <a:schemeClr val="bg1"/>
              </a:solidFill>
            </a:endParaRPr>
          </a:p>
          <a:p>
            <a:pPr indent="0">
              <a:buFont typeface="Arial" panose="020B0604020202020204" pitchFamily="34" charset="0"/>
              <a:buNone/>
            </a:pPr>
            <a:r>
              <a:rPr lang="en-US" sz="5400" b="1">
                <a:solidFill>
                  <a:schemeClr val="bg1"/>
                </a:solidFill>
              </a:rPr>
              <a:t>USER AUTH:-</a:t>
            </a:r>
            <a:endParaRPr lang="en-US" sz="5400" b="1">
              <a:solidFill>
                <a:schemeClr val="bg1"/>
              </a:solidFill>
            </a:endParaRPr>
          </a:p>
          <a:p>
            <a:pPr indent="0">
              <a:buFont typeface="Arial" panose="020B0604020202020204" pitchFamily="34" charset="0"/>
              <a:buNone/>
            </a:pPr>
            <a:endParaRPr lang="en-US" sz="2600" b="1">
              <a:solidFill>
                <a:schemeClr val="bg1"/>
              </a:solidFill>
            </a:endParaRPr>
          </a:p>
          <a:p>
            <a:pPr indent="0">
              <a:buFont typeface="Arial" panose="020B0604020202020204" pitchFamily="34" charset="0"/>
              <a:buNone/>
            </a:pPr>
            <a:r>
              <a:rPr lang="en-US" sz="2600">
                <a:solidFill>
                  <a:schemeClr val="bg1"/>
                </a:solidFill>
              </a:rPr>
              <a:t>By logging in, we mean that we need a session Id. This session ID will be further used to get the account details, add a movie to the favourite list , and bring the watchlist and delete a movie from favoritelist .You can also delete the session ID.</a:t>
            </a:r>
            <a:endParaRPr lang="en-US" sz="2600">
              <a:solidFill>
                <a:schemeClr val="bg1"/>
              </a:solidFill>
            </a:endParaRPr>
          </a:p>
          <a:p>
            <a:pPr indent="0">
              <a:buFont typeface="Arial" panose="020B0604020202020204" pitchFamily="34" charset="0"/>
              <a:buNone/>
            </a:pPr>
            <a:r>
              <a:rPr lang="en-US" sz="2600">
                <a:solidFill>
                  <a:schemeClr val="bg1"/>
                </a:solidFill>
              </a:rPr>
              <a:t>There are 2 steps to get the Session ID -</a:t>
            </a:r>
            <a:endParaRPr lang="en-US" sz="2600">
              <a:solidFill>
                <a:schemeClr val="bg1"/>
              </a:solidFill>
            </a:endParaRPr>
          </a:p>
          <a:p>
            <a:pPr indent="0">
              <a:buFont typeface="Arial" panose="020B0604020202020204" pitchFamily="34" charset="0"/>
              <a:buNone/>
            </a:pPr>
            <a:r>
              <a:rPr lang="en-US" sz="2600">
                <a:solidFill>
                  <a:schemeClr val="bg1"/>
                </a:solidFill>
              </a:rPr>
              <a:t>Get a request token by /authentication/token/new. This will give a request token.</a:t>
            </a:r>
            <a:endParaRPr lang="en-US" sz="2600">
              <a:solidFill>
                <a:schemeClr val="bg1"/>
              </a:solidFill>
            </a:endParaRPr>
          </a:p>
          <a:p>
            <a:pPr indent="0">
              <a:buFont typeface="Arial" panose="020B0604020202020204" pitchFamily="34" charset="0"/>
              <a:buNone/>
            </a:pPr>
            <a:r>
              <a:rPr lang="en-US" sz="2600">
                <a:solidFill>
                  <a:schemeClr val="bg1"/>
                </a:solidFill>
              </a:rPr>
              <a:t>Validate the username and password for your account by making authentication/token/validate_with_login with username, password, and request token received in step 1, in the request body to get another request token. If you receive the token, that means the username and password are correct and you can proceed with creating the session. But, if the username and password are invalid, you won’t get the request token and won’t be able to avail the app.</a:t>
            </a:r>
            <a:endParaRPr lang="en-US" sz="2600">
              <a:solidFill>
                <a:schemeClr val="bg1"/>
              </a:solidFill>
            </a:endParaRPr>
          </a:p>
          <a:p>
            <a:pPr marL="685800" indent="-685800">
              <a:buFont typeface="Arial" panose="020B0604020202020204" pitchFamily="34" charset="0"/>
              <a:buChar char="•"/>
            </a:pPr>
            <a:endParaRPr lang="en-US" sz="2600" b="1">
              <a:solidFill>
                <a:schemeClr val="bg1"/>
              </a:solidFill>
            </a:endParaRPr>
          </a:p>
          <a:p>
            <a:endParaRPr lang="en-US" sz="2600" b="1">
              <a:solidFill>
                <a:schemeClr val="bg1"/>
              </a:solidFill>
            </a:endParaRPr>
          </a:p>
          <a:p>
            <a:pPr marL="457200" indent="-457200">
              <a:buFont typeface="Arial" panose="020B0604020202020204" pitchFamily="34" charset="0"/>
              <a:buChar char="•"/>
            </a:pPr>
            <a:endParaRPr lang="en-US" sz="2600">
              <a:solidFill>
                <a:schemeClr val="bg1"/>
              </a:solidFill>
            </a:endParaRPr>
          </a:p>
        </p:txBody>
      </p:sp>
      <p:sp>
        <p:nvSpPr>
          <p:cNvPr id="17" name="Rectangle: Rounded Corners 16"/>
          <p:cNvSpPr/>
          <p:nvPr/>
        </p:nvSpPr>
        <p:spPr>
          <a:xfrm>
            <a:off x="10543262" y="6409060"/>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pic>
        <p:nvPicPr>
          <p:cNvPr id="2" name="Picture 1"/>
          <p:cNvPicPr>
            <a:picLocks noChangeAspect="1"/>
          </p:cNvPicPr>
          <p:nvPr/>
        </p:nvPicPr>
        <p:blipFill>
          <a:blip r:embed="rId1"/>
          <a:stretch>
            <a:fillRect/>
          </a:stretch>
        </p:blipFill>
        <p:spPr>
          <a:xfrm>
            <a:off x="10093325" y="0"/>
            <a:ext cx="1933575" cy="19335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635"/>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sp>
        <p:nvSpPr>
          <p:cNvPr id="4" name="Text Box 3"/>
          <p:cNvSpPr txBox="1"/>
          <p:nvPr/>
        </p:nvSpPr>
        <p:spPr>
          <a:xfrm>
            <a:off x="76835" y="-210820"/>
            <a:ext cx="11863070" cy="2091690"/>
          </a:xfrm>
          <a:prstGeom prst="rect">
            <a:avLst/>
          </a:prstGeom>
          <a:noFill/>
        </p:spPr>
        <p:txBody>
          <a:bodyPr wrap="square" rtlCol="0">
            <a:spAutoFit/>
          </a:bodyPr>
          <a:p>
            <a:endParaRPr lang="en-US" sz="2600" b="1">
              <a:solidFill>
                <a:schemeClr val="bg1"/>
              </a:solidFill>
            </a:endParaRPr>
          </a:p>
          <a:p>
            <a:pPr indent="0">
              <a:buFont typeface="Arial" panose="020B0604020202020204" pitchFamily="34" charset="0"/>
              <a:buNone/>
            </a:pPr>
            <a:r>
              <a:rPr lang="en-US" sz="5400" b="1">
                <a:solidFill>
                  <a:schemeClr val="bg1"/>
                </a:solidFill>
              </a:rPr>
              <a:t>HOSTING &amp; DEPLOYMENT:-</a:t>
            </a:r>
            <a:endParaRPr lang="en-US" sz="5400" b="1">
              <a:solidFill>
                <a:schemeClr val="bg1"/>
              </a:solidFill>
            </a:endParaRPr>
          </a:p>
          <a:p>
            <a:pPr indent="0">
              <a:buFont typeface="Arial" panose="020B0604020202020204" pitchFamily="34" charset="0"/>
              <a:buNone/>
            </a:pPr>
            <a:endParaRPr lang="en-US" sz="2400">
              <a:solidFill>
                <a:schemeClr val="bg1"/>
              </a:solidFill>
            </a:endParaRPr>
          </a:p>
          <a:p>
            <a:pPr marL="457200" indent="-457200">
              <a:buFont typeface="Arial" panose="020B0604020202020204" pitchFamily="34" charset="0"/>
              <a:buChar char="•"/>
            </a:pPr>
            <a:r>
              <a:rPr lang="en-US" sz="2600" b="1">
                <a:solidFill>
                  <a:schemeClr val="bg1"/>
                </a:solidFill>
              </a:rPr>
              <a:t>PICTURES OF HOSTING(LOCAL):-</a:t>
            </a:r>
            <a:endParaRPr lang="en-US" sz="2600" b="1">
              <a:solidFill>
                <a:schemeClr val="bg1"/>
              </a:solidFill>
            </a:endParaRPr>
          </a:p>
        </p:txBody>
      </p:sp>
      <p:sp>
        <p:nvSpPr>
          <p:cNvPr id="17" name="Rectangle: Rounded Corners 16"/>
          <p:cNvSpPr/>
          <p:nvPr/>
        </p:nvSpPr>
        <p:spPr>
          <a:xfrm>
            <a:off x="10543262" y="6409060"/>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pic>
        <p:nvPicPr>
          <p:cNvPr id="3" name="Picture 2" descr="host"/>
          <p:cNvPicPr>
            <a:picLocks noChangeAspect="1"/>
          </p:cNvPicPr>
          <p:nvPr/>
        </p:nvPicPr>
        <p:blipFill>
          <a:blip r:embed="rId1"/>
          <a:srcRect l="25672" t="48681" r="15602" b="3264"/>
          <a:stretch>
            <a:fillRect/>
          </a:stretch>
        </p:blipFill>
        <p:spPr>
          <a:xfrm>
            <a:off x="3257550" y="2378710"/>
            <a:ext cx="5371465" cy="2547620"/>
          </a:xfrm>
          <a:prstGeom prst="rect">
            <a:avLst/>
          </a:prstGeom>
        </p:spPr>
      </p:pic>
      <p:pic>
        <p:nvPicPr>
          <p:cNvPr id="6" name="Picture 5" descr="hosting"/>
          <p:cNvPicPr>
            <a:picLocks noChangeAspect="1"/>
          </p:cNvPicPr>
          <p:nvPr/>
        </p:nvPicPr>
        <p:blipFill>
          <a:blip r:embed="rId2"/>
          <a:srcRect t="4806" b="69208"/>
          <a:stretch>
            <a:fillRect/>
          </a:stretch>
        </p:blipFill>
        <p:spPr>
          <a:xfrm>
            <a:off x="1944370" y="5255895"/>
            <a:ext cx="8128000" cy="135763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635"/>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sp>
        <p:nvSpPr>
          <p:cNvPr id="4" name="Text Box 3"/>
          <p:cNvSpPr txBox="1"/>
          <p:nvPr/>
        </p:nvSpPr>
        <p:spPr>
          <a:xfrm>
            <a:off x="375920" y="187325"/>
            <a:ext cx="11563985" cy="491490"/>
          </a:xfrm>
          <a:prstGeom prst="rect">
            <a:avLst/>
          </a:prstGeom>
          <a:noFill/>
        </p:spPr>
        <p:txBody>
          <a:bodyPr wrap="square" rtlCol="0">
            <a:spAutoFit/>
          </a:bodyPr>
          <a:p>
            <a:pPr marL="457200" indent="-457200">
              <a:buFont typeface="Arial" panose="020B0604020202020204" pitchFamily="34" charset="0"/>
              <a:buChar char="•"/>
            </a:pPr>
            <a:r>
              <a:rPr lang="en-US" sz="2600" b="1">
                <a:solidFill>
                  <a:schemeClr val="bg1"/>
                </a:solidFill>
              </a:rPr>
              <a:t>PICTURE OF PRE-DEPLOYMENT:-</a:t>
            </a:r>
            <a:endParaRPr lang="en-US" sz="2600" b="1">
              <a:solidFill>
                <a:schemeClr val="bg1"/>
              </a:solidFill>
            </a:endParaRPr>
          </a:p>
        </p:txBody>
      </p:sp>
      <p:sp>
        <p:nvSpPr>
          <p:cNvPr id="17" name="Rectangle: Rounded Corners 16"/>
          <p:cNvSpPr/>
          <p:nvPr/>
        </p:nvSpPr>
        <p:spPr>
          <a:xfrm>
            <a:off x="10543262" y="6409060"/>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pic>
        <p:nvPicPr>
          <p:cNvPr id="2" name="Picture 1" descr="PRE"/>
          <p:cNvPicPr>
            <a:picLocks noChangeAspect="1"/>
          </p:cNvPicPr>
          <p:nvPr/>
        </p:nvPicPr>
        <p:blipFill>
          <a:blip r:embed="rId1"/>
          <a:srcRect l="29477" t="9833" b="5236"/>
          <a:stretch>
            <a:fillRect/>
          </a:stretch>
        </p:blipFill>
        <p:spPr>
          <a:xfrm>
            <a:off x="3105150" y="1194435"/>
            <a:ext cx="5981065" cy="405193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635"/>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sp>
        <p:nvSpPr>
          <p:cNvPr id="4" name="Text Box 3"/>
          <p:cNvSpPr txBox="1"/>
          <p:nvPr/>
        </p:nvSpPr>
        <p:spPr>
          <a:xfrm>
            <a:off x="375920" y="187325"/>
            <a:ext cx="11563985" cy="2646045"/>
          </a:xfrm>
          <a:prstGeom prst="rect">
            <a:avLst/>
          </a:prstGeom>
          <a:noFill/>
        </p:spPr>
        <p:txBody>
          <a:bodyPr wrap="square" rtlCol="0">
            <a:spAutoFit/>
          </a:bodyPr>
          <a:p>
            <a:pPr indent="0">
              <a:buFont typeface="Arial" panose="020B0604020202020204" pitchFamily="34" charset="0"/>
              <a:buNone/>
            </a:pPr>
            <a:r>
              <a:rPr lang="en-US" sz="3600">
                <a:solidFill>
                  <a:schemeClr val="bg1"/>
                </a:solidFill>
                <a:sym typeface="+mn-ea"/>
              </a:rPr>
              <a:t>Our website has been hosted in </a:t>
            </a:r>
            <a:r>
              <a:rPr lang="en-US" sz="3600" b="1">
                <a:solidFill>
                  <a:schemeClr val="bg1"/>
                </a:solidFill>
                <a:sym typeface="+mn-ea"/>
              </a:rPr>
              <a:t>Netlify.com</a:t>
            </a:r>
            <a:endParaRPr lang="en-US" sz="3600" b="1">
              <a:solidFill>
                <a:schemeClr val="bg1"/>
              </a:solidFill>
              <a:sym typeface="+mn-ea"/>
            </a:endParaRPr>
          </a:p>
          <a:p>
            <a:pPr marL="457200" indent="-457200">
              <a:buFont typeface="Arial" panose="020B0604020202020204" pitchFamily="34" charset="0"/>
              <a:buChar char="•"/>
            </a:pPr>
            <a:endParaRPr lang="en-US" sz="2600" b="1">
              <a:solidFill>
                <a:schemeClr val="bg1"/>
              </a:solidFill>
              <a:sym typeface="+mn-ea"/>
            </a:endParaRPr>
          </a:p>
          <a:p>
            <a:pPr marL="457200" indent="-457200">
              <a:buFont typeface="Arial" panose="020B0604020202020204" pitchFamily="34" charset="0"/>
              <a:buChar char="•"/>
            </a:pPr>
            <a:endParaRPr lang="en-US" sz="2600" b="1">
              <a:solidFill>
                <a:schemeClr val="bg1"/>
              </a:solidFill>
              <a:sym typeface="+mn-ea"/>
            </a:endParaRPr>
          </a:p>
          <a:p>
            <a:pPr marL="457200" indent="-457200">
              <a:buFont typeface="Arial" panose="020B0604020202020204" pitchFamily="34" charset="0"/>
              <a:buChar char="•"/>
            </a:pPr>
            <a:endParaRPr lang="en-US" sz="2600" b="1">
              <a:solidFill>
                <a:schemeClr val="bg1"/>
              </a:solidFill>
              <a:sym typeface="+mn-ea"/>
            </a:endParaRPr>
          </a:p>
          <a:p>
            <a:pPr marL="457200" indent="-457200">
              <a:buFont typeface="Arial" panose="020B0604020202020204" pitchFamily="34" charset="0"/>
              <a:buChar char="•"/>
            </a:pPr>
            <a:r>
              <a:rPr lang="en-US" sz="2600" b="1">
                <a:solidFill>
                  <a:schemeClr val="bg1"/>
                </a:solidFill>
                <a:sym typeface="+mn-ea"/>
              </a:rPr>
              <a:t>PICTURE OF HOSTING IN NETLIFY.COM-</a:t>
            </a:r>
            <a:endParaRPr lang="en-US" sz="2600" b="1">
              <a:solidFill>
                <a:schemeClr val="bg1"/>
              </a:solidFill>
            </a:endParaRPr>
          </a:p>
          <a:p>
            <a:pPr marL="457200" indent="-457200">
              <a:buFont typeface="Arial" panose="020B0604020202020204" pitchFamily="34" charset="0"/>
              <a:buChar char="•"/>
            </a:pPr>
            <a:endParaRPr lang="en-US" sz="2600" b="1">
              <a:solidFill>
                <a:schemeClr val="bg1"/>
              </a:solidFill>
            </a:endParaRPr>
          </a:p>
        </p:txBody>
      </p:sp>
      <p:sp>
        <p:nvSpPr>
          <p:cNvPr id="17" name="Rectangle: Rounded Corners 16"/>
          <p:cNvSpPr/>
          <p:nvPr/>
        </p:nvSpPr>
        <p:spPr>
          <a:xfrm>
            <a:off x="10543262" y="6409060"/>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pic>
        <p:nvPicPr>
          <p:cNvPr id="3" name="Picture 2" descr="JNO"/>
          <p:cNvPicPr>
            <a:picLocks noChangeAspect="1"/>
          </p:cNvPicPr>
          <p:nvPr/>
        </p:nvPicPr>
        <p:blipFill>
          <a:blip r:embed="rId1"/>
          <a:srcRect t="34322" r="3812"/>
          <a:stretch>
            <a:fillRect/>
          </a:stretch>
        </p:blipFill>
        <p:spPr>
          <a:xfrm>
            <a:off x="6555740" y="895350"/>
            <a:ext cx="5549265" cy="2383790"/>
          </a:xfrm>
          <a:prstGeom prst="rect">
            <a:avLst/>
          </a:prstGeom>
        </p:spPr>
      </p:pic>
      <p:pic>
        <p:nvPicPr>
          <p:cNvPr id="6" name="Picture 5" descr="UI"/>
          <p:cNvPicPr>
            <a:picLocks noChangeAspect="1"/>
          </p:cNvPicPr>
          <p:nvPr/>
        </p:nvPicPr>
        <p:blipFill>
          <a:blip r:embed="rId2"/>
          <a:srcRect t="14417" r="4664" b="2403"/>
          <a:stretch>
            <a:fillRect/>
          </a:stretch>
        </p:blipFill>
        <p:spPr>
          <a:xfrm>
            <a:off x="375920" y="3820795"/>
            <a:ext cx="5424805" cy="2662555"/>
          </a:xfrm>
          <a:prstGeom prst="rect">
            <a:avLst/>
          </a:prstGeom>
        </p:spPr>
      </p:pic>
      <p:sp>
        <p:nvSpPr>
          <p:cNvPr id="7" name="Text Box 6"/>
          <p:cNvSpPr txBox="1"/>
          <p:nvPr/>
        </p:nvSpPr>
        <p:spPr>
          <a:xfrm>
            <a:off x="6015355" y="4530725"/>
            <a:ext cx="5730240" cy="491490"/>
          </a:xfrm>
          <a:prstGeom prst="rect">
            <a:avLst/>
          </a:prstGeom>
          <a:noFill/>
        </p:spPr>
        <p:txBody>
          <a:bodyPr wrap="square" rtlCol="0">
            <a:spAutoFit/>
          </a:bodyPr>
          <a:p>
            <a:r>
              <a:rPr lang="en-US" sz="2600" b="1">
                <a:solidFill>
                  <a:schemeClr val="bg1"/>
                </a:solidFill>
              </a:rPr>
              <a:t>-PICTURE OF SITE SETTINGS IN NETLIFY</a:t>
            </a:r>
            <a:endParaRPr lang="en-US" sz="2600" b="1">
              <a:solidFill>
                <a:schemeClr val="bg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635"/>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sp>
        <p:nvSpPr>
          <p:cNvPr id="4" name="Text Box 3"/>
          <p:cNvSpPr txBox="1"/>
          <p:nvPr/>
        </p:nvSpPr>
        <p:spPr>
          <a:xfrm>
            <a:off x="375920" y="187325"/>
            <a:ext cx="9338310" cy="3076575"/>
          </a:xfrm>
          <a:prstGeom prst="rect">
            <a:avLst/>
          </a:prstGeom>
          <a:noFill/>
        </p:spPr>
        <p:txBody>
          <a:bodyPr wrap="square" rtlCol="0">
            <a:spAutoFit/>
          </a:bodyPr>
          <a:p>
            <a:endParaRPr lang="en-US" sz="2800" b="1">
              <a:solidFill>
                <a:schemeClr val="bg1"/>
              </a:solidFill>
            </a:endParaRPr>
          </a:p>
          <a:p>
            <a:pPr indent="0">
              <a:buFont typeface="Arial" panose="020B0604020202020204" pitchFamily="34" charset="0"/>
              <a:buNone/>
            </a:pPr>
            <a:r>
              <a:rPr lang="en-US" sz="5400" b="1">
                <a:solidFill>
                  <a:schemeClr val="bg1"/>
                </a:solidFill>
              </a:rPr>
              <a:t>SYSTEM DESIGNS:-</a:t>
            </a:r>
            <a:endParaRPr lang="en-US" sz="5400" b="1">
              <a:solidFill>
                <a:schemeClr val="bg1"/>
              </a:solidFill>
            </a:endParaRPr>
          </a:p>
          <a:p>
            <a:pPr marL="685800" indent="-685800">
              <a:buFont typeface="Arial" panose="020B0604020202020204" pitchFamily="34" charset="0"/>
              <a:buChar char="•"/>
            </a:pPr>
            <a:endParaRPr lang="en-US" sz="2800" b="1">
              <a:solidFill>
                <a:schemeClr val="bg1"/>
              </a:solidFill>
            </a:endParaRPr>
          </a:p>
          <a:p>
            <a:pPr marL="685800" indent="-685800">
              <a:buFont typeface="Arial" panose="020B0604020202020204" pitchFamily="34" charset="0"/>
              <a:buChar char="•"/>
            </a:pPr>
            <a:endParaRPr lang="en-US" sz="2800" b="1">
              <a:solidFill>
                <a:schemeClr val="bg1"/>
              </a:solidFill>
            </a:endParaRPr>
          </a:p>
          <a:p>
            <a:endParaRPr lang="en-US" sz="2800" b="1">
              <a:solidFill>
                <a:schemeClr val="bg1"/>
              </a:solidFill>
            </a:endParaRPr>
          </a:p>
          <a:p>
            <a:pPr marL="457200" indent="-457200">
              <a:buFont typeface="Arial" panose="020B0604020202020204" pitchFamily="34" charset="0"/>
              <a:buChar char="•"/>
            </a:pPr>
            <a:endParaRPr lang="en-US" sz="2800">
              <a:solidFill>
                <a:schemeClr val="bg1"/>
              </a:solidFill>
            </a:endParaRPr>
          </a:p>
        </p:txBody>
      </p:sp>
      <p:sp>
        <p:nvSpPr>
          <p:cNvPr id="17" name="Rectangle: Rounded Corners 16"/>
          <p:cNvSpPr/>
          <p:nvPr/>
        </p:nvSpPr>
        <p:spPr>
          <a:xfrm>
            <a:off x="10543262" y="6409060"/>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pic>
        <p:nvPicPr>
          <p:cNvPr id="7" name="Picture 7"/>
          <p:cNvPicPr>
            <a:picLocks noChangeAspect="1"/>
          </p:cNvPicPr>
          <p:nvPr/>
        </p:nvPicPr>
        <p:blipFill>
          <a:blip r:embed="rId1"/>
          <a:stretch>
            <a:fillRect/>
          </a:stretch>
        </p:blipFill>
        <p:spPr>
          <a:xfrm>
            <a:off x="941705" y="1530350"/>
            <a:ext cx="3958590" cy="4712970"/>
          </a:xfrm>
          <a:prstGeom prst="rect">
            <a:avLst/>
          </a:prstGeom>
          <a:noFill/>
          <a:ln>
            <a:noFill/>
          </a:ln>
        </p:spPr>
      </p:pic>
      <p:pic>
        <p:nvPicPr>
          <p:cNvPr id="6" name="Picture 6"/>
          <p:cNvPicPr>
            <a:picLocks noChangeAspect="1"/>
          </p:cNvPicPr>
          <p:nvPr/>
        </p:nvPicPr>
        <p:blipFill>
          <a:blip r:embed="rId2"/>
          <a:stretch>
            <a:fillRect/>
          </a:stretch>
        </p:blipFill>
        <p:spPr>
          <a:xfrm>
            <a:off x="6748780" y="1530350"/>
            <a:ext cx="4318635" cy="471297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 name="Title 20"/>
          <p:cNvSpPr>
            <a:spLocks noGrp="1"/>
          </p:cNvSpPr>
          <p:nvPr>
            <p:ph type="title"/>
          </p:nvPr>
        </p:nvSpPr>
        <p:spPr/>
        <p:txBody>
          <a:bodyPr/>
          <a:p>
            <a:endParaRPr lang="en-US"/>
          </a:p>
        </p:txBody>
      </p:sp>
      <p:sp>
        <p:nvSpPr>
          <p:cNvPr id="6" name="Rectangle 4"/>
          <p:cNvSpPr/>
          <p:nvPr/>
        </p:nvSpPr>
        <p:spPr>
          <a:xfrm>
            <a:off x="0" y="0"/>
            <a:ext cx="122656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pic>
        <p:nvPicPr>
          <p:cNvPr id="7" name="Content Placeholder 6" descr="A picture containing animal, reptile&#10;&#10;Description automatically generated"/>
          <p:cNvPicPr>
            <a:picLocks noChangeAspect="1"/>
          </p:cNvPicPr>
          <p:nvPr>
            <p:ph sz="half" idx="1"/>
          </p:nvPr>
        </p:nvPicPr>
        <p:blipFill rotWithShape="1">
          <a:blip r:embed="rId1">
            <a:alphaModFix amt="18000"/>
            <a:extLst>
              <a:ext uri="{28A0092B-C50C-407E-A947-70E740481C1C}">
                <a14:useLocalDpi xmlns:a14="http://schemas.microsoft.com/office/drawing/2010/main" val="0"/>
              </a:ext>
            </a:extLst>
          </a:blip>
          <a:srcRect l="27557" t="32804" r="19028" b="32275"/>
          <a:stretch>
            <a:fillRect/>
          </a:stretch>
        </p:blipFill>
        <p:spPr>
          <a:xfrm>
            <a:off x="-64135" y="2169795"/>
            <a:ext cx="11652885" cy="4598670"/>
          </a:xfrm>
          <a:prstGeom prst="rect">
            <a:avLst/>
          </a:prstGeom>
        </p:spPr>
      </p:pic>
      <p:sp>
        <p:nvSpPr>
          <p:cNvPr id="22" name="Text Box 21"/>
          <p:cNvSpPr txBox="1"/>
          <p:nvPr/>
        </p:nvSpPr>
        <p:spPr>
          <a:xfrm>
            <a:off x="238125" y="578485"/>
            <a:ext cx="11116310" cy="4892675"/>
          </a:xfrm>
          <a:prstGeom prst="rect">
            <a:avLst/>
          </a:prstGeom>
          <a:noFill/>
        </p:spPr>
        <p:txBody>
          <a:bodyPr wrap="square" rtlCol="0">
            <a:spAutoFit/>
          </a:bodyPr>
          <a:p>
            <a:r>
              <a:rPr lang="en-US" sz="3600" b="1">
                <a:solidFill>
                  <a:schemeClr val="bg1"/>
                </a:solidFill>
              </a:rPr>
              <a:t>WHAT IS BIOSCOPE?</a:t>
            </a:r>
            <a:endParaRPr lang="en-US" sz="3600" b="1">
              <a:solidFill>
                <a:schemeClr val="bg1"/>
              </a:solidFill>
            </a:endParaRPr>
          </a:p>
          <a:p>
            <a:endParaRPr lang="en-US" sz="3600" b="1">
              <a:solidFill>
                <a:schemeClr val="bg1"/>
              </a:solidFill>
            </a:endParaRPr>
          </a:p>
          <a:p>
            <a:endParaRPr lang="en-US" sz="2400">
              <a:solidFill>
                <a:schemeClr val="bg1"/>
              </a:solidFill>
            </a:endParaRPr>
          </a:p>
          <a:p>
            <a:r>
              <a:rPr lang="en-US" sz="2400">
                <a:solidFill>
                  <a:schemeClr val="bg1"/>
                </a:solidFill>
              </a:rPr>
              <a:t>The Project “</a:t>
            </a:r>
            <a:r>
              <a:rPr lang="en-US" sz="2400" b="1">
                <a:solidFill>
                  <a:schemeClr val="bg1"/>
                </a:solidFill>
              </a:rPr>
              <a:t>BIOSCOPE</a:t>
            </a:r>
            <a:r>
              <a:rPr lang="en-US" sz="2400">
                <a:solidFill>
                  <a:schemeClr val="bg1"/>
                </a:solidFill>
              </a:rPr>
              <a:t>” is an App that lets us to know the information related to the movies. This app will be helpful to find the release date of movies, people can search for movies , find out recommendations,also see cast and reviews and trailers of all movies and web series and review any movie and TV shows easily.</a:t>
            </a:r>
            <a:endParaRPr lang="en-US" sz="2400">
              <a:solidFill>
                <a:schemeClr val="bg1"/>
              </a:solidFill>
            </a:endParaRPr>
          </a:p>
          <a:p>
            <a:r>
              <a:rPr lang="en-US" sz="2400">
                <a:solidFill>
                  <a:schemeClr val="bg1"/>
                </a:solidFill>
              </a:rPr>
              <a:t>In this project, we have used the Recycler view to show the list of the movies. As we click on a movie, it directs the user to another activity that contains the poster along with release date and ratings. On the front page, we have a search interface to search for any movie of our liking. It also contains a spinner that contains options like top rated movies, upcoming movies, now playing and popular movies for the users to choose from.</a:t>
            </a:r>
            <a:endParaRPr lang="en-US" sz="2400">
              <a:solidFill>
                <a:schemeClr val="bg1"/>
              </a:solidFill>
            </a:endParaRPr>
          </a:p>
        </p:txBody>
      </p:sp>
      <p:sp>
        <p:nvSpPr>
          <p:cNvPr id="23" name="Rectangle: Rounded Corners 16"/>
          <p:cNvSpPr/>
          <p:nvPr/>
        </p:nvSpPr>
        <p:spPr>
          <a:xfrm>
            <a:off x="10543262" y="6409060"/>
            <a:ext cx="1483417" cy="320869"/>
          </a:xfrm>
          <a:prstGeom prst="roundRect">
            <a:avLst>
              <a:gd name="adj" fmla="val 50000"/>
            </a:avLst>
          </a:prstGeom>
          <a:gradFill flip="none" rotWithShape="1">
            <a:gsLst>
              <a:gs pos="0">
                <a:srgbClr val="FE4444"/>
              </a:gs>
              <a:gs pos="100000">
                <a:srgbClr val="832B2B"/>
              </a:gs>
            </a:gsLst>
            <a:lin ang="108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635"/>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sp>
        <p:nvSpPr>
          <p:cNvPr id="4" name="Text Box 3"/>
          <p:cNvSpPr txBox="1"/>
          <p:nvPr/>
        </p:nvSpPr>
        <p:spPr>
          <a:xfrm>
            <a:off x="1493520" y="447040"/>
            <a:ext cx="9338310" cy="1876425"/>
          </a:xfrm>
          <a:prstGeom prst="rect">
            <a:avLst/>
          </a:prstGeom>
          <a:noFill/>
        </p:spPr>
        <p:txBody>
          <a:bodyPr wrap="square" rtlCol="0">
            <a:spAutoFit/>
          </a:bodyPr>
          <a:p>
            <a:endParaRPr lang="en-US" sz="2800" b="1">
              <a:solidFill>
                <a:schemeClr val="bg1"/>
              </a:solidFill>
            </a:endParaRPr>
          </a:p>
          <a:p>
            <a:pPr indent="0" algn="ctr">
              <a:buFont typeface="Arial" panose="020B0604020202020204" pitchFamily="34" charset="0"/>
              <a:buNone/>
            </a:pPr>
            <a:r>
              <a:rPr lang="en-US" sz="6000" b="1">
                <a:solidFill>
                  <a:schemeClr val="bg1"/>
                </a:solidFill>
              </a:rPr>
              <a:t>TIME FOR SOME BONUS</a:t>
            </a:r>
            <a:endParaRPr lang="en-US" sz="2800" b="1">
              <a:solidFill>
                <a:schemeClr val="bg1"/>
              </a:solidFill>
            </a:endParaRPr>
          </a:p>
          <a:p>
            <a:pPr indent="0">
              <a:buFont typeface="Arial" panose="020B0604020202020204" pitchFamily="34" charset="0"/>
              <a:buNone/>
            </a:pPr>
            <a:r>
              <a:rPr lang="en-US" sz="2800" b="1">
                <a:solidFill>
                  <a:schemeClr val="bg1"/>
                </a:solidFill>
              </a:rPr>
              <a:t> </a:t>
            </a:r>
            <a:endParaRPr lang="en-US" sz="2800">
              <a:solidFill>
                <a:schemeClr val="bg1"/>
              </a:solidFill>
            </a:endParaRPr>
          </a:p>
        </p:txBody>
      </p:sp>
      <p:sp>
        <p:nvSpPr>
          <p:cNvPr id="17" name="Rectangle: Rounded Corners 16"/>
          <p:cNvSpPr/>
          <p:nvPr/>
        </p:nvSpPr>
        <p:spPr>
          <a:xfrm>
            <a:off x="10543262" y="6409060"/>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pic>
        <p:nvPicPr>
          <p:cNvPr id="3" name="Picture 2"/>
          <p:cNvPicPr>
            <a:picLocks noChangeAspect="1"/>
          </p:cNvPicPr>
          <p:nvPr/>
        </p:nvPicPr>
        <p:blipFill>
          <a:blip r:embed="rId1"/>
          <a:stretch>
            <a:fillRect/>
          </a:stretch>
        </p:blipFill>
        <p:spPr>
          <a:xfrm>
            <a:off x="4766310" y="2392680"/>
            <a:ext cx="2792095" cy="279209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635"/>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sp>
        <p:nvSpPr>
          <p:cNvPr id="4" name="Text Box 3"/>
          <p:cNvSpPr txBox="1"/>
          <p:nvPr/>
        </p:nvSpPr>
        <p:spPr>
          <a:xfrm>
            <a:off x="514985" y="447040"/>
            <a:ext cx="10316845" cy="3538220"/>
          </a:xfrm>
          <a:prstGeom prst="rect">
            <a:avLst/>
          </a:prstGeom>
          <a:noFill/>
        </p:spPr>
        <p:txBody>
          <a:bodyPr wrap="square" rtlCol="0">
            <a:spAutoFit/>
          </a:bodyPr>
          <a:p>
            <a:pPr algn="l"/>
            <a:r>
              <a:rPr lang="en-US" sz="5400" b="1">
                <a:solidFill>
                  <a:schemeClr val="bg1"/>
                </a:solidFill>
              </a:rPr>
              <a:t>1)PWA(Progressive Web App):-</a:t>
            </a:r>
            <a:endParaRPr lang="en-US" sz="5400" b="1">
              <a:solidFill>
                <a:schemeClr val="bg1"/>
              </a:solidFill>
            </a:endParaRPr>
          </a:p>
          <a:p>
            <a:pPr algn="l"/>
            <a:endParaRPr lang="en-US" sz="2600" b="1">
              <a:solidFill>
                <a:schemeClr val="bg1"/>
              </a:solidFill>
            </a:endParaRPr>
          </a:p>
          <a:p>
            <a:pPr algn="l"/>
            <a:r>
              <a:rPr lang="en-US" sz="2400">
                <a:solidFill>
                  <a:schemeClr val="bg1"/>
                </a:solidFill>
              </a:rPr>
              <a:t>Our App has been converted into Progressive Web Apps-are web apps that use emerging web browser APIs and features along with traditional progressive enhancement strategy to bring a native app-like user experience to cross-platform web applications.In order to call a WebApp a PWA, technically speaking it should have the following features: Secure contexts (HTTPS), one or more Service Workers, and a manifest file.</a:t>
            </a:r>
            <a:endParaRPr lang="en-US" sz="2400">
              <a:solidFill>
                <a:schemeClr val="bg1"/>
              </a:solidFill>
            </a:endParaRPr>
          </a:p>
        </p:txBody>
      </p:sp>
      <p:sp>
        <p:nvSpPr>
          <p:cNvPr id="17" name="Rectangle: Rounded Corners 16"/>
          <p:cNvSpPr/>
          <p:nvPr/>
        </p:nvSpPr>
        <p:spPr>
          <a:xfrm>
            <a:off x="10543262" y="6409060"/>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pic>
        <p:nvPicPr>
          <p:cNvPr id="6" name="Picture 5"/>
          <p:cNvPicPr>
            <a:picLocks noChangeAspect="1"/>
          </p:cNvPicPr>
          <p:nvPr/>
        </p:nvPicPr>
        <p:blipFill>
          <a:blip r:embed="rId1"/>
          <a:stretch>
            <a:fillRect/>
          </a:stretch>
        </p:blipFill>
        <p:spPr>
          <a:xfrm>
            <a:off x="9346565" y="4142740"/>
            <a:ext cx="2108835" cy="210883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sp>
        <p:nvSpPr>
          <p:cNvPr id="17" name="Rectangle: Rounded Corners 16"/>
          <p:cNvSpPr/>
          <p:nvPr/>
        </p:nvSpPr>
        <p:spPr>
          <a:xfrm>
            <a:off x="10543262" y="6409060"/>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pic>
        <p:nvPicPr>
          <p:cNvPr id="6" name="Picture 5"/>
          <p:cNvPicPr>
            <a:picLocks noChangeAspect="1"/>
          </p:cNvPicPr>
          <p:nvPr/>
        </p:nvPicPr>
        <p:blipFill>
          <a:blip r:embed="rId1"/>
          <a:srcRect l="740" t="4400" r="-740" b="5528"/>
          <a:stretch>
            <a:fillRect/>
          </a:stretch>
        </p:blipFill>
        <p:spPr>
          <a:xfrm>
            <a:off x="147320" y="202565"/>
            <a:ext cx="6105525" cy="4736465"/>
          </a:xfrm>
          <a:prstGeom prst="rect">
            <a:avLst/>
          </a:prstGeom>
        </p:spPr>
      </p:pic>
      <p:cxnSp>
        <p:nvCxnSpPr>
          <p:cNvPr id="7" name="Straight Arrow Connector 6"/>
          <p:cNvCxnSpPr/>
          <p:nvPr/>
        </p:nvCxnSpPr>
        <p:spPr>
          <a:xfrm flipV="1">
            <a:off x="3025775" y="429260"/>
            <a:ext cx="2375535" cy="848360"/>
          </a:xfrm>
          <a:prstGeom prst="straightConnector1">
            <a:avLst/>
          </a:prstGeom>
          <a:ln>
            <a:solidFill>
              <a:srgbClr val="FF0000"/>
            </a:solidFill>
            <a:tailEnd type="arrow" w="med" len="med"/>
          </a:ln>
        </p:spPr>
        <p:style>
          <a:lnRef idx="1">
            <a:schemeClr val="accent2"/>
          </a:lnRef>
          <a:fillRef idx="0">
            <a:schemeClr val="accent2"/>
          </a:fillRef>
          <a:effectRef idx="0">
            <a:schemeClr val="accent2"/>
          </a:effectRef>
          <a:fontRef idx="minor">
            <a:schemeClr val="tx1"/>
          </a:fontRef>
        </p:style>
      </p:cxnSp>
      <p:pic>
        <p:nvPicPr>
          <p:cNvPr id="9" name="Picture 8" descr="waall"/>
          <p:cNvPicPr>
            <a:picLocks noChangeAspect="1"/>
          </p:cNvPicPr>
          <p:nvPr/>
        </p:nvPicPr>
        <p:blipFill>
          <a:blip r:embed="rId2"/>
          <a:stretch>
            <a:fillRect/>
          </a:stretch>
        </p:blipFill>
        <p:spPr>
          <a:xfrm>
            <a:off x="7167245" y="202565"/>
            <a:ext cx="4156710" cy="4736465"/>
          </a:xfrm>
          <a:prstGeom prst="rect">
            <a:avLst/>
          </a:prstGeom>
        </p:spPr>
      </p:pic>
      <p:cxnSp>
        <p:nvCxnSpPr>
          <p:cNvPr id="11" name="Straight Arrow Connector 10"/>
          <p:cNvCxnSpPr/>
          <p:nvPr/>
        </p:nvCxnSpPr>
        <p:spPr>
          <a:xfrm flipV="1">
            <a:off x="7597775" y="2185670"/>
            <a:ext cx="1038225" cy="1746885"/>
          </a:xfrm>
          <a:prstGeom prst="straightConnector1">
            <a:avLst/>
          </a:prstGeom>
          <a:ln>
            <a:solidFill>
              <a:srgbClr val="FF0000"/>
            </a:solidFill>
            <a:tailEnd type="arrow" w="med" len="med"/>
          </a:ln>
        </p:spPr>
        <p:style>
          <a:lnRef idx="2">
            <a:schemeClr val="accent2"/>
          </a:lnRef>
          <a:fillRef idx="0">
            <a:schemeClr val="accent2"/>
          </a:fillRef>
          <a:effectRef idx="1">
            <a:schemeClr val="accent2"/>
          </a:effectRef>
          <a:fontRef idx="minor">
            <a:schemeClr val="tx1"/>
          </a:fontRef>
        </p:style>
      </p:cxnSp>
      <p:cxnSp>
        <p:nvCxnSpPr>
          <p:cNvPr id="12" name="Straight Arrow Connector 11"/>
          <p:cNvCxnSpPr/>
          <p:nvPr/>
        </p:nvCxnSpPr>
        <p:spPr>
          <a:xfrm flipV="1">
            <a:off x="7966710" y="2302510"/>
            <a:ext cx="756285" cy="1370330"/>
          </a:xfrm>
          <a:prstGeom prst="straightConnector1">
            <a:avLst/>
          </a:prstGeom>
          <a:ln>
            <a:solidFill>
              <a:srgbClr val="FF0000"/>
            </a:solidFill>
            <a:tailEnd type="arrow" w="med" len="med"/>
          </a:ln>
        </p:spPr>
        <p:style>
          <a:lnRef idx="2">
            <a:schemeClr val="accent2"/>
          </a:lnRef>
          <a:fillRef idx="0">
            <a:schemeClr val="accent2"/>
          </a:fillRef>
          <a:effectRef idx="1">
            <a:schemeClr val="accent2"/>
          </a:effectRef>
          <a:fontRef idx="minor">
            <a:schemeClr val="tx1"/>
          </a:fontRef>
        </p:style>
      </p:cxnSp>
      <p:sp>
        <p:nvSpPr>
          <p:cNvPr id="13" name="Text Box 12"/>
          <p:cNvSpPr txBox="1"/>
          <p:nvPr/>
        </p:nvSpPr>
        <p:spPr>
          <a:xfrm>
            <a:off x="620395" y="5349875"/>
            <a:ext cx="5240020" cy="491490"/>
          </a:xfrm>
          <a:prstGeom prst="rect">
            <a:avLst/>
          </a:prstGeom>
          <a:noFill/>
        </p:spPr>
        <p:txBody>
          <a:bodyPr wrap="square" rtlCol="0">
            <a:spAutoFit/>
          </a:bodyPr>
          <a:p>
            <a:r>
              <a:rPr lang="en-US" sz="2600" b="1">
                <a:solidFill>
                  <a:schemeClr val="bg1"/>
                </a:solidFill>
                <a:sym typeface="+mn-ea"/>
              </a:rPr>
              <a:t>Downloading option in web-page.</a:t>
            </a:r>
            <a:endParaRPr lang="en-US" sz="2600"/>
          </a:p>
        </p:txBody>
      </p:sp>
      <p:sp>
        <p:nvSpPr>
          <p:cNvPr id="14" name="Text Box 13"/>
          <p:cNvSpPr txBox="1"/>
          <p:nvPr/>
        </p:nvSpPr>
        <p:spPr>
          <a:xfrm>
            <a:off x="7407910" y="5330190"/>
            <a:ext cx="3623945" cy="491490"/>
          </a:xfrm>
          <a:prstGeom prst="rect">
            <a:avLst/>
          </a:prstGeom>
          <a:noFill/>
        </p:spPr>
        <p:txBody>
          <a:bodyPr wrap="square" rtlCol="0">
            <a:spAutoFit/>
          </a:bodyPr>
          <a:p>
            <a:r>
              <a:rPr lang="en-US" sz="2600" b="1">
                <a:solidFill>
                  <a:schemeClr val="bg1"/>
                </a:solidFill>
              </a:rPr>
              <a:t>APP in Mobile Screen.</a:t>
            </a:r>
            <a:endParaRPr lang="en-US" sz="2600" b="1">
              <a:solidFill>
                <a:schemeClr val="bg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635"/>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sp>
        <p:nvSpPr>
          <p:cNvPr id="4" name="Text Box 3"/>
          <p:cNvSpPr txBox="1"/>
          <p:nvPr/>
        </p:nvSpPr>
        <p:spPr>
          <a:xfrm>
            <a:off x="416560" y="447040"/>
            <a:ext cx="10415270" cy="4954270"/>
          </a:xfrm>
          <a:prstGeom prst="rect">
            <a:avLst/>
          </a:prstGeom>
          <a:noFill/>
        </p:spPr>
        <p:txBody>
          <a:bodyPr wrap="square" rtlCol="0">
            <a:spAutoFit/>
          </a:bodyPr>
          <a:p>
            <a:r>
              <a:rPr lang="en-US" sz="5400" b="1">
                <a:solidFill>
                  <a:schemeClr val="bg1"/>
                </a:solidFill>
              </a:rPr>
              <a:t>2)FAV-LIST:-</a:t>
            </a:r>
            <a:endParaRPr lang="en-US" sz="5400" b="1">
              <a:solidFill>
                <a:schemeClr val="bg1"/>
              </a:solidFill>
            </a:endParaRPr>
          </a:p>
          <a:p>
            <a:endParaRPr lang="en-US" sz="5400" b="1">
              <a:solidFill>
                <a:schemeClr val="bg1"/>
              </a:solidFill>
            </a:endParaRPr>
          </a:p>
          <a:p>
            <a:r>
              <a:rPr lang="en-US" sz="2600">
                <a:solidFill>
                  <a:schemeClr val="bg1"/>
                </a:solidFill>
              </a:rPr>
              <a:t>Real time notification in Navbar</a:t>
            </a:r>
            <a:endParaRPr lang="en-US" sz="2600">
              <a:solidFill>
                <a:schemeClr val="bg1"/>
              </a:solidFill>
            </a:endParaRPr>
          </a:p>
          <a:p>
            <a:r>
              <a:rPr lang="en-US" sz="2600">
                <a:solidFill>
                  <a:schemeClr val="bg1"/>
                </a:solidFill>
              </a:rPr>
              <a:t>to </a:t>
            </a:r>
            <a:r>
              <a:rPr lang="en-US" sz="2600">
                <a:solidFill>
                  <a:schemeClr val="bg1"/>
                </a:solidFill>
                <a:sym typeface="+mn-ea"/>
              </a:rPr>
              <a:t>see the number of</a:t>
            </a:r>
            <a:endParaRPr lang="en-US" sz="2600">
              <a:solidFill>
                <a:schemeClr val="bg1"/>
              </a:solidFill>
            </a:endParaRPr>
          </a:p>
          <a:p>
            <a:r>
              <a:rPr lang="en-US" sz="2600">
                <a:solidFill>
                  <a:schemeClr val="bg1"/>
                </a:solidFill>
              </a:rPr>
              <a:t>favourite movies or </a:t>
            </a:r>
            <a:endParaRPr lang="en-US" sz="2600">
              <a:solidFill>
                <a:schemeClr val="bg1"/>
              </a:solidFill>
            </a:endParaRPr>
          </a:p>
          <a:p>
            <a:r>
              <a:rPr lang="en-US" sz="2600">
                <a:solidFill>
                  <a:schemeClr val="bg1"/>
                </a:solidFill>
              </a:rPr>
              <a:t>TV shows we have added to </a:t>
            </a:r>
            <a:endParaRPr lang="en-US" sz="2600">
              <a:solidFill>
                <a:schemeClr val="bg1"/>
              </a:solidFill>
            </a:endParaRPr>
          </a:p>
          <a:p>
            <a:r>
              <a:rPr lang="en-US" sz="2600">
                <a:solidFill>
                  <a:schemeClr val="bg1"/>
                </a:solidFill>
              </a:rPr>
              <a:t>our list.</a:t>
            </a:r>
            <a:endParaRPr lang="en-US" sz="2600">
              <a:solidFill>
                <a:schemeClr val="bg1"/>
              </a:solidFill>
            </a:endParaRPr>
          </a:p>
          <a:p>
            <a:r>
              <a:rPr lang="en-US" sz="2600">
                <a:solidFill>
                  <a:schemeClr val="bg1"/>
                </a:solidFill>
              </a:rPr>
              <a:t>CRUD Operation is undergoing </a:t>
            </a:r>
            <a:endParaRPr lang="en-US" sz="2600">
              <a:solidFill>
                <a:schemeClr val="bg1"/>
              </a:solidFill>
            </a:endParaRPr>
          </a:p>
          <a:p>
            <a:r>
              <a:rPr lang="en-US" sz="2600">
                <a:solidFill>
                  <a:schemeClr val="bg1"/>
                </a:solidFill>
              </a:rPr>
              <a:t>in this feature.</a:t>
            </a:r>
            <a:endParaRPr lang="en-US" sz="2600">
              <a:solidFill>
                <a:schemeClr val="bg1"/>
              </a:solidFill>
            </a:endParaRPr>
          </a:p>
          <a:p>
            <a:r>
              <a:rPr lang="en-US" sz="2600">
                <a:solidFill>
                  <a:schemeClr val="bg1"/>
                </a:solidFill>
              </a:rPr>
              <a:t>Material-UI has been used here.</a:t>
            </a:r>
            <a:endParaRPr lang="en-US" sz="2600">
              <a:solidFill>
                <a:schemeClr val="bg1"/>
              </a:solidFill>
            </a:endParaRPr>
          </a:p>
        </p:txBody>
      </p:sp>
      <p:sp>
        <p:nvSpPr>
          <p:cNvPr id="17" name="Rectangle: Rounded Corners 16"/>
          <p:cNvSpPr/>
          <p:nvPr/>
        </p:nvSpPr>
        <p:spPr>
          <a:xfrm>
            <a:off x="10543262" y="6409060"/>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pic>
        <p:nvPicPr>
          <p:cNvPr id="2" name="Picture 1" descr="WhatsApp Image 2021-07-06 at 12.58.27 AM"/>
          <p:cNvPicPr>
            <a:picLocks noChangeAspect="1"/>
          </p:cNvPicPr>
          <p:nvPr/>
        </p:nvPicPr>
        <p:blipFill>
          <a:blip r:embed="rId1"/>
          <a:srcRect l="680" t="11000" r="21992" b="6458"/>
          <a:stretch>
            <a:fillRect/>
          </a:stretch>
        </p:blipFill>
        <p:spPr>
          <a:xfrm>
            <a:off x="5560695" y="1541145"/>
            <a:ext cx="6036310" cy="3773805"/>
          </a:xfrm>
          <a:prstGeom prst="rect">
            <a:avLst/>
          </a:prstGeom>
        </p:spPr>
      </p:pic>
      <p:cxnSp>
        <p:nvCxnSpPr>
          <p:cNvPr id="6" name="Straight Arrow Connector 5"/>
          <p:cNvCxnSpPr/>
          <p:nvPr/>
        </p:nvCxnSpPr>
        <p:spPr>
          <a:xfrm>
            <a:off x="9034780" y="3392805"/>
            <a:ext cx="1038225" cy="154749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10302240" y="3322955"/>
            <a:ext cx="758825" cy="161734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635"/>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sp>
        <p:nvSpPr>
          <p:cNvPr id="17" name="Rectangle: Rounded Corners 16"/>
          <p:cNvSpPr/>
          <p:nvPr/>
        </p:nvSpPr>
        <p:spPr>
          <a:xfrm>
            <a:off x="10543262" y="6409060"/>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pic>
        <p:nvPicPr>
          <p:cNvPr id="3" name="Picture 2"/>
          <p:cNvPicPr>
            <a:picLocks noChangeAspect="1"/>
          </p:cNvPicPr>
          <p:nvPr/>
        </p:nvPicPr>
        <p:blipFill>
          <a:blip r:embed="rId1"/>
          <a:srcRect l="19490" t="15713" r="21635" b="30861"/>
          <a:stretch>
            <a:fillRect/>
          </a:stretch>
        </p:blipFill>
        <p:spPr>
          <a:xfrm>
            <a:off x="2506980" y="598170"/>
            <a:ext cx="7178040" cy="3663950"/>
          </a:xfrm>
          <a:prstGeom prst="rect">
            <a:avLst/>
          </a:prstGeom>
        </p:spPr>
      </p:pic>
      <p:sp>
        <p:nvSpPr>
          <p:cNvPr id="7" name="Text Box 6"/>
          <p:cNvSpPr txBox="1"/>
          <p:nvPr/>
        </p:nvSpPr>
        <p:spPr>
          <a:xfrm>
            <a:off x="3005455" y="4970780"/>
            <a:ext cx="6278880" cy="460375"/>
          </a:xfrm>
          <a:prstGeom prst="rect">
            <a:avLst/>
          </a:prstGeom>
          <a:noFill/>
        </p:spPr>
        <p:txBody>
          <a:bodyPr wrap="square" rtlCol="0">
            <a:spAutoFit/>
          </a:bodyPr>
          <a:p>
            <a:pPr algn="ctr"/>
            <a:r>
              <a:rPr lang="en-US" sz="2400" b="1">
                <a:solidFill>
                  <a:schemeClr val="bg1"/>
                </a:solidFill>
              </a:rPr>
              <a:t>Database of User’s Favourite List</a:t>
            </a:r>
            <a:r>
              <a:rPr lang="en-US">
                <a:solidFill>
                  <a:schemeClr val="bg1"/>
                </a:solidFill>
              </a:rPr>
              <a:t>.</a:t>
            </a:r>
            <a:endParaRPr lang="en-US">
              <a:solidFill>
                <a:schemeClr val="bg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635"/>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sp>
        <p:nvSpPr>
          <p:cNvPr id="17" name="Rectangle: Rounded Corners 16"/>
          <p:cNvSpPr/>
          <p:nvPr/>
        </p:nvSpPr>
        <p:spPr>
          <a:xfrm>
            <a:off x="10543262" y="6409060"/>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sp>
        <p:nvSpPr>
          <p:cNvPr id="7" name="Text Box 6"/>
          <p:cNvSpPr txBox="1"/>
          <p:nvPr/>
        </p:nvSpPr>
        <p:spPr>
          <a:xfrm>
            <a:off x="3005455" y="4970780"/>
            <a:ext cx="6278880" cy="460375"/>
          </a:xfrm>
          <a:prstGeom prst="rect">
            <a:avLst/>
          </a:prstGeom>
          <a:noFill/>
        </p:spPr>
        <p:txBody>
          <a:bodyPr wrap="square" rtlCol="0">
            <a:spAutoFit/>
          </a:bodyPr>
          <a:p>
            <a:pPr algn="ctr"/>
            <a:r>
              <a:rPr lang="en-US" sz="2400" b="1">
                <a:solidFill>
                  <a:schemeClr val="bg1"/>
                </a:solidFill>
              </a:rPr>
              <a:t>Database Analytics</a:t>
            </a:r>
            <a:r>
              <a:rPr lang="en-US">
                <a:solidFill>
                  <a:schemeClr val="bg1"/>
                </a:solidFill>
              </a:rPr>
              <a:t>.</a:t>
            </a:r>
            <a:endParaRPr lang="en-US">
              <a:solidFill>
                <a:schemeClr val="bg1"/>
              </a:solidFill>
            </a:endParaRPr>
          </a:p>
        </p:txBody>
      </p:sp>
      <p:pic>
        <p:nvPicPr>
          <p:cNvPr id="2" name="Picture 1"/>
          <p:cNvPicPr>
            <a:picLocks noChangeAspect="1"/>
          </p:cNvPicPr>
          <p:nvPr/>
        </p:nvPicPr>
        <p:blipFill>
          <a:blip r:embed="rId1"/>
          <a:srcRect l="10401" t="11000" r="11464" b="14920"/>
          <a:stretch>
            <a:fillRect/>
          </a:stretch>
        </p:blipFill>
        <p:spPr>
          <a:xfrm>
            <a:off x="1951990" y="743585"/>
            <a:ext cx="7722235" cy="36576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635"/>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sp>
        <p:nvSpPr>
          <p:cNvPr id="17" name="Rectangle: Rounded Corners 16"/>
          <p:cNvSpPr/>
          <p:nvPr/>
        </p:nvSpPr>
        <p:spPr>
          <a:xfrm>
            <a:off x="10543262" y="6409060"/>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sp>
        <p:nvSpPr>
          <p:cNvPr id="7" name="Text Box 6"/>
          <p:cNvSpPr txBox="1"/>
          <p:nvPr/>
        </p:nvSpPr>
        <p:spPr>
          <a:xfrm>
            <a:off x="3005455" y="4970780"/>
            <a:ext cx="6278880" cy="491490"/>
          </a:xfrm>
          <a:prstGeom prst="rect">
            <a:avLst/>
          </a:prstGeom>
          <a:noFill/>
        </p:spPr>
        <p:txBody>
          <a:bodyPr wrap="square" rtlCol="0">
            <a:spAutoFit/>
          </a:bodyPr>
          <a:p>
            <a:pPr algn="ctr"/>
            <a:r>
              <a:rPr lang="en-US" sz="2600">
                <a:solidFill>
                  <a:schemeClr val="bg1"/>
                </a:solidFill>
              </a:rPr>
              <a:t>List of Authenticated users in Firebase</a:t>
            </a:r>
            <a:endParaRPr lang="en-US" sz="2600">
              <a:solidFill>
                <a:schemeClr val="bg1"/>
              </a:solidFill>
            </a:endParaRPr>
          </a:p>
        </p:txBody>
      </p:sp>
      <p:pic>
        <p:nvPicPr>
          <p:cNvPr id="2" name="Picture 1"/>
          <p:cNvPicPr>
            <a:picLocks noChangeAspect="1"/>
          </p:cNvPicPr>
          <p:nvPr/>
        </p:nvPicPr>
        <p:blipFill>
          <a:blip r:embed="rId1"/>
          <a:srcRect l="10880" t="15713" r="12854" b="15139"/>
          <a:stretch>
            <a:fillRect/>
          </a:stretch>
        </p:blipFill>
        <p:spPr>
          <a:xfrm>
            <a:off x="2264410" y="678815"/>
            <a:ext cx="7931150" cy="404495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635"/>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sp>
        <p:nvSpPr>
          <p:cNvPr id="4" name="Text Box 3"/>
          <p:cNvSpPr txBox="1"/>
          <p:nvPr/>
        </p:nvSpPr>
        <p:spPr>
          <a:xfrm>
            <a:off x="416560" y="447040"/>
            <a:ext cx="10415270" cy="4554220"/>
          </a:xfrm>
          <a:prstGeom prst="rect">
            <a:avLst/>
          </a:prstGeom>
          <a:noFill/>
        </p:spPr>
        <p:txBody>
          <a:bodyPr wrap="square" rtlCol="0">
            <a:spAutoFit/>
          </a:bodyPr>
          <a:p>
            <a:r>
              <a:rPr lang="en-US" sz="5400" b="1">
                <a:solidFill>
                  <a:schemeClr val="bg1"/>
                </a:solidFill>
              </a:rPr>
              <a:t>3)RECOMMENDATION-LIST:-</a:t>
            </a:r>
            <a:endParaRPr lang="en-US" sz="5400" b="1">
              <a:solidFill>
                <a:schemeClr val="bg1"/>
              </a:solidFill>
            </a:endParaRPr>
          </a:p>
          <a:p>
            <a:endParaRPr lang="en-US" sz="5400" b="1">
              <a:solidFill>
                <a:schemeClr val="bg1"/>
              </a:solidFill>
            </a:endParaRPr>
          </a:p>
          <a:p>
            <a:r>
              <a:rPr lang="en-US" sz="2600">
                <a:solidFill>
                  <a:schemeClr val="bg1"/>
                </a:solidFill>
              </a:rPr>
              <a:t>Recommendations of similar movies</a:t>
            </a:r>
            <a:endParaRPr lang="en-US" sz="2600">
              <a:solidFill>
                <a:schemeClr val="bg1"/>
              </a:solidFill>
            </a:endParaRPr>
          </a:p>
          <a:p>
            <a:r>
              <a:rPr lang="en-US" sz="2600">
                <a:solidFill>
                  <a:schemeClr val="bg1"/>
                </a:solidFill>
              </a:rPr>
              <a:t> will come on the</a:t>
            </a:r>
            <a:endParaRPr lang="en-US" sz="2600">
              <a:solidFill>
                <a:schemeClr val="bg1"/>
              </a:solidFill>
            </a:endParaRPr>
          </a:p>
          <a:p>
            <a:r>
              <a:rPr lang="en-US" sz="2600">
                <a:solidFill>
                  <a:schemeClr val="bg1"/>
                </a:solidFill>
              </a:rPr>
              <a:t>basis of movies/TV Shows searched.</a:t>
            </a:r>
            <a:endParaRPr lang="en-US" sz="2600">
              <a:solidFill>
                <a:schemeClr val="bg1"/>
              </a:solidFill>
            </a:endParaRPr>
          </a:p>
          <a:p>
            <a:r>
              <a:rPr lang="en-US" sz="2600">
                <a:solidFill>
                  <a:schemeClr val="bg1"/>
                </a:solidFill>
              </a:rPr>
              <a:t>TMDB database is used in order to</a:t>
            </a:r>
            <a:endParaRPr lang="en-US" sz="2600">
              <a:solidFill>
                <a:schemeClr val="bg1"/>
              </a:solidFill>
            </a:endParaRPr>
          </a:p>
          <a:p>
            <a:r>
              <a:rPr lang="en-US" sz="2600">
                <a:solidFill>
                  <a:schemeClr val="bg1"/>
                </a:solidFill>
              </a:rPr>
              <a:t>avail this feature.Also we need to</a:t>
            </a:r>
            <a:endParaRPr lang="en-US" sz="2600">
              <a:solidFill>
                <a:schemeClr val="bg1"/>
              </a:solidFill>
            </a:endParaRPr>
          </a:p>
          <a:p>
            <a:r>
              <a:rPr lang="en-US" sz="2600">
                <a:solidFill>
                  <a:schemeClr val="bg1"/>
                </a:solidFill>
              </a:rPr>
              <a:t>use history and location of react</a:t>
            </a:r>
            <a:endParaRPr lang="en-US" sz="2600">
              <a:solidFill>
                <a:schemeClr val="bg1"/>
              </a:solidFill>
            </a:endParaRPr>
          </a:p>
          <a:p>
            <a:r>
              <a:rPr lang="en-US" sz="2600">
                <a:solidFill>
                  <a:schemeClr val="bg1"/>
                </a:solidFill>
              </a:rPr>
              <a:t>to pass the information.</a:t>
            </a:r>
            <a:endParaRPr lang="en-US" sz="2600">
              <a:solidFill>
                <a:schemeClr val="bg1"/>
              </a:solidFill>
            </a:endParaRPr>
          </a:p>
        </p:txBody>
      </p:sp>
      <p:sp>
        <p:nvSpPr>
          <p:cNvPr id="17" name="Rectangle: Rounded Corners 16"/>
          <p:cNvSpPr/>
          <p:nvPr/>
        </p:nvSpPr>
        <p:spPr>
          <a:xfrm>
            <a:off x="10543262" y="6409060"/>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pic>
        <p:nvPicPr>
          <p:cNvPr id="3" name="Picture 2"/>
          <p:cNvPicPr>
            <a:picLocks noChangeAspect="1"/>
          </p:cNvPicPr>
          <p:nvPr/>
        </p:nvPicPr>
        <p:blipFill>
          <a:blip r:embed="rId1"/>
          <a:srcRect t="15713" r="2969" b="5676"/>
          <a:stretch>
            <a:fillRect/>
          </a:stretch>
        </p:blipFill>
        <p:spPr>
          <a:xfrm>
            <a:off x="5978525" y="1456055"/>
            <a:ext cx="6048375" cy="2756535"/>
          </a:xfrm>
          <a:prstGeom prst="rect">
            <a:avLst/>
          </a:prstGeom>
        </p:spPr>
      </p:pic>
      <p:cxnSp>
        <p:nvCxnSpPr>
          <p:cNvPr id="7" name="Straight Arrow Connector 6"/>
          <p:cNvCxnSpPr/>
          <p:nvPr/>
        </p:nvCxnSpPr>
        <p:spPr>
          <a:xfrm>
            <a:off x="7657465" y="3124200"/>
            <a:ext cx="928370" cy="56896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sp>
        <p:nvSpPr>
          <p:cNvPr id="4" name="Text Box 3"/>
          <p:cNvSpPr txBox="1"/>
          <p:nvPr/>
        </p:nvSpPr>
        <p:spPr>
          <a:xfrm>
            <a:off x="416560" y="447040"/>
            <a:ext cx="10415270" cy="4554220"/>
          </a:xfrm>
          <a:prstGeom prst="rect">
            <a:avLst/>
          </a:prstGeom>
          <a:noFill/>
        </p:spPr>
        <p:txBody>
          <a:bodyPr wrap="square" rtlCol="0">
            <a:spAutoFit/>
          </a:bodyPr>
          <a:p>
            <a:r>
              <a:rPr lang="en-US" sz="5400" b="1">
                <a:solidFill>
                  <a:schemeClr val="bg1"/>
                </a:solidFill>
              </a:rPr>
              <a:t>4)VOICE RECOGNITION SEARCH:-</a:t>
            </a:r>
            <a:endParaRPr lang="en-US" sz="5400" b="1">
              <a:solidFill>
                <a:schemeClr val="bg1"/>
              </a:solidFill>
            </a:endParaRPr>
          </a:p>
          <a:p>
            <a:endParaRPr lang="en-US" sz="5400" b="1">
              <a:solidFill>
                <a:schemeClr val="bg1"/>
              </a:solidFill>
            </a:endParaRPr>
          </a:p>
          <a:p>
            <a:r>
              <a:rPr lang="en-US" sz="2600">
                <a:solidFill>
                  <a:schemeClr val="bg1"/>
                </a:solidFill>
              </a:rPr>
              <a:t>Any movies or TV shows can be also </a:t>
            </a:r>
            <a:endParaRPr lang="en-US" sz="2600">
              <a:solidFill>
                <a:schemeClr val="bg1"/>
              </a:solidFill>
            </a:endParaRPr>
          </a:p>
          <a:p>
            <a:r>
              <a:rPr lang="en-US" sz="2600">
                <a:solidFill>
                  <a:schemeClr val="bg1"/>
                </a:solidFill>
              </a:rPr>
              <a:t>searched through voice.If one says </a:t>
            </a:r>
            <a:endParaRPr lang="en-US" sz="2600">
              <a:solidFill>
                <a:schemeClr val="bg1"/>
              </a:solidFill>
            </a:endParaRPr>
          </a:p>
          <a:p>
            <a:r>
              <a:rPr lang="en-US" sz="2600">
                <a:solidFill>
                  <a:schemeClr val="bg1"/>
                </a:solidFill>
              </a:rPr>
              <a:t>“Harry-Potter”,all the related results </a:t>
            </a:r>
            <a:endParaRPr lang="en-US" sz="2600">
              <a:solidFill>
                <a:schemeClr val="bg1"/>
              </a:solidFill>
            </a:endParaRPr>
          </a:p>
          <a:p>
            <a:r>
              <a:rPr lang="en-US" sz="2600">
                <a:solidFill>
                  <a:schemeClr val="bg1"/>
                </a:solidFill>
              </a:rPr>
              <a:t>will appear in a fraction of seconds.</a:t>
            </a:r>
            <a:endParaRPr lang="en-US" sz="2600">
              <a:solidFill>
                <a:schemeClr val="bg1"/>
              </a:solidFill>
            </a:endParaRPr>
          </a:p>
          <a:p>
            <a:r>
              <a:rPr lang="en-US" sz="2600">
                <a:solidFill>
                  <a:schemeClr val="bg1"/>
                </a:solidFill>
              </a:rPr>
              <a:t>A NPM Module</a:t>
            </a:r>
            <a:endParaRPr lang="en-US" sz="2600">
              <a:solidFill>
                <a:schemeClr val="bg1"/>
              </a:solidFill>
            </a:endParaRPr>
          </a:p>
          <a:p>
            <a:r>
              <a:rPr lang="en-US" sz="2600">
                <a:solidFill>
                  <a:schemeClr val="bg1"/>
                </a:solidFill>
              </a:rPr>
              <a:t>(React-voice recognition) is </a:t>
            </a:r>
            <a:endParaRPr lang="en-US" sz="2600">
              <a:solidFill>
                <a:schemeClr val="bg1"/>
              </a:solidFill>
            </a:endParaRPr>
          </a:p>
          <a:p>
            <a:r>
              <a:rPr lang="en-US" sz="2600">
                <a:solidFill>
                  <a:schemeClr val="bg1"/>
                </a:solidFill>
              </a:rPr>
              <a:t>used here.</a:t>
            </a:r>
            <a:endParaRPr lang="en-US" sz="2600">
              <a:solidFill>
                <a:schemeClr val="bg1"/>
              </a:solidFill>
            </a:endParaRPr>
          </a:p>
        </p:txBody>
      </p:sp>
      <p:sp>
        <p:nvSpPr>
          <p:cNvPr id="17" name="Rectangle: Rounded Corners 16"/>
          <p:cNvSpPr/>
          <p:nvPr/>
        </p:nvSpPr>
        <p:spPr>
          <a:xfrm>
            <a:off x="10543262" y="6409060"/>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pic>
        <p:nvPicPr>
          <p:cNvPr id="3" name="Picture 2"/>
          <p:cNvPicPr>
            <a:picLocks noChangeAspect="1"/>
          </p:cNvPicPr>
          <p:nvPr/>
        </p:nvPicPr>
        <p:blipFill>
          <a:blip r:embed="rId1"/>
          <a:srcRect l="-646" t="14685" r="1250" b="5815"/>
          <a:stretch>
            <a:fillRect/>
          </a:stretch>
        </p:blipFill>
        <p:spPr>
          <a:xfrm>
            <a:off x="5608320" y="1745615"/>
            <a:ext cx="6321425" cy="4074795"/>
          </a:xfrm>
          <a:prstGeom prst="rect">
            <a:avLst/>
          </a:prstGeom>
        </p:spPr>
      </p:pic>
      <p:cxnSp>
        <p:nvCxnSpPr>
          <p:cNvPr id="7" name="Straight Arrow Connector 6"/>
          <p:cNvCxnSpPr/>
          <p:nvPr/>
        </p:nvCxnSpPr>
        <p:spPr>
          <a:xfrm flipV="1">
            <a:off x="9573895" y="2903855"/>
            <a:ext cx="1597025" cy="1016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Text Box 9"/>
          <p:cNvSpPr txBox="1"/>
          <p:nvPr/>
        </p:nvSpPr>
        <p:spPr>
          <a:xfrm>
            <a:off x="1619250" y="5452110"/>
            <a:ext cx="3712210" cy="368300"/>
          </a:xfrm>
          <a:prstGeom prst="rect">
            <a:avLst/>
          </a:prstGeom>
          <a:noFill/>
        </p:spPr>
        <p:txBody>
          <a:bodyPr wrap="square" rtlCol="0">
            <a:spAutoFit/>
          </a:bodyPr>
          <a:p>
            <a:r>
              <a:rPr lang="en-US">
                <a:solidFill>
                  <a:schemeClr val="bg1"/>
                </a:solidFill>
              </a:rPr>
              <a:t>Since it is searched through voice.</a:t>
            </a:r>
            <a:endParaRPr lang="en-US">
              <a:solidFill>
                <a:schemeClr val="bg1"/>
              </a:solidFill>
            </a:endParaRPr>
          </a:p>
        </p:txBody>
      </p:sp>
      <p:cxnSp>
        <p:nvCxnSpPr>
          <p:cNvPr id="11" name="Straight Arrow Connector 10"/>
          <p:cNvCxnSpPr/>
          <p:nvPr/>
        </p:nvCxnSpPr>
        <p:spPr>
          <a:xfrm flipV="1">
            <a:off x="4592955" y="4261485"/>
            <a:ext cx="1108075" cy="1217930"/>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sp>
        <p:nvSpPr>
          <p:cNvPr id="4" name="Text Box 3"/>
          <p:cNvSpPr txBox="1"/>
          <p:nvPr/>
        </p:nvSpPr>
        <p:spPr>
          <a:xfrm>
            <a:off x="416560" y="447040"/>
            <a:ext cx="10415270" cy="4554220"/>
          </a:xfrm>
          <a:prstGeom prst="rect">
            <a:avLst/>
          </a:prstGeom>
          <a:noFill/>
        </p:spPr>
        <p:txBody>
          <a:bodyPr wrap="square" rtlCol="0">
            <a:spAutoFit/>
          </a:bodyPr>
          <a:p>
            <a:r>
              <a:rPr lang="en-US" sz="5400" b="1">
                <a:solidFill>
                  <a:schemeClr val="bg1"/>
                </a:solidFill>
              </a:rPr>
              <a:t>5)OPEN SOURCE npm Packages:-</a:t>
            </a:r>
            <a:endParaRPr lang="en-US" sz="5400" b="1">
              <a:solidFill>
                <a:schemeClr val="bg1"/>
              </a:solidFill>
            </a:endParaRPr>
          </a:p>
          <a:p>
            <a:endParaRPr lang="en-US" sz="5400" b="1">
              <a:solidFill>
                <a:schemeClr val="bg1"/>
              </a:solidFill>
            </a:endParaRPr>
          </a:p>
          <a:p>
            <a:r>
              <a:rPr lang="en-US" sz="2600" b="1">
                <a:solidFill>
                  <a:schemeClr val="bg1"/>
                </a:solidFill>
              </a:rPr>
              <a:t>A module is any file or directory in the</a:t>
            </a:r>
            <a:endParaRPr lang="en-US" sz="2600" b="1">
              <a:solidFill>
                <a:schemeClr val="bg1"/>
              </a:solidFill>
            </a:endParaRPr>
          </a:p>
          <a:p>
            <a:r>
              <a:rPr lang="en-US" sz="2600" b="1">
                <a:solidFill>
                  <a:schemeClr val="bg1"/>
                </a:solidFill>
              </a:rPr>
              <a:t>node_module directory that can be </a:t>
            </a:r>
            <a:endParaRPr lang="en-US" sz="2600" b="1">
              <a:solidFill>
                <a:schemeClr val="bg1"/>
              </a:solidFill>
            </a:endParaRPr>
          </a:p>
          <a:p>
            <a:r>
              <a:rPr lang="en-US" sz="2600" b="1">
                <a:solidFill>
                  <a:schemeClr val="bg1"/>
                </a:solidFill>
              </a:rPr>
              <a:t>loaded by Node.js require() function.</a:t>
            </a:r>
            <a:endParaRPr lang="en-US" sz="2600" b="1">
              <a:solidFill>
                <a:schemeClr val="bg1"/>
              </a:solidFill>
            </a:endParaRPr>
          </a:p>
          <a:p>
            <a:r>
              <a:rPr lang="en-US" sz="2600" b="1">
                <a:solidFill>
                  <a:schemeClr val="bg1"/>
                </a:solidFill>
              </a:rPr>
              <a:t>To be loaded by Node or imported </a:t>
            </a:r>
            <a:endParaRPr lang="en-US" sz="2600" b="1">
              <a:solidFill>
                <a:schemeClr val="bg1"/>
              </a:solidFill>
            </a:endParaRPr>
          </a:p>
          <a:p>
            <a:r>
              <a:rPr lang="en-US" sz="2600" b="1">
                <a:solidFill>
                  <a:schemeClr val="bg1"/>
                </a:solidFill>
              </a:rPr>
              <a:t>directly in the React project the </a:t>
            </a:r>
            <a:endParaRPr lang="en-US" sz="2600" b="1">
              <a:solidFill>
                <a:schemeClr val="bg1"/>
              </a:solidFill>
            </a:endParaRPr>
          </a:p>
          <a:p>
            <a:r>
              <a:rPr lang="en-US" sz="2600" b="1">
                <a:solidFill>
                  <a:schemeClr val="bg1"/>
                </a:solidFill>
              </a:rPr>
              <a:t>open-source-packages.</a:t>
            </a:r>
            <a:endParaRPr lang="en-US" sz="2600" b="1">
              <a:solidFill>
                <a:schemeClr val="bg1"/>
              </a:solidFill>
            </a:endParaRPr>
          </a:p>
          <a:p>
            <a:endParaRPr lang="en-US" sz="2600" b="1">
              <a:solidFill>
                <a:schemeClr val="bg1"/>
              </a:solidFill>
            </a:endParaRPr>
          </a:p>
        </p:txBody>
      </p:sp>
      <p:sp>
        <p:nvSpPr>
          <p:cNvPr id="17" name="Rectangle: Rounded Corners 16"/>
          <p:cNvSpPr/>
          <p:nvPr/>
        </p:nvSpPr>
        <p:spPr>
          <a:xfrm>
            <a:off x="10543262" y="6409060"/>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pic>
        <p:nvPicPr>
          <p:cNvPr id="2" name="Picture 1" descr="EE"/>
          <p:cNvPicPr>
            <a:picLocks noChangeAspect="1"/>
          </p:cNvPicPr>
          <p:nvPr/>
        </p:nvPicPr>
        <p:blipFill>
          <a:blip r:embed="rId1"/>
          <a:srcRect r="29359"/>
          <a:stretch>
            <a:fillRect/>
          </a:stretch>
        </p:blipFill>
        <p:spPr>
          <a:xfrm>
            <a:off x="5755005" y="1542415"/>
            <a:ext cx="5741670" cy="4572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endParaRPr lang="en-US"/>
          </a:p>
        </p:txBody>
      </p:sp>
      <p:sp>
        <p:nvSpPr>
          <p:cNvPr id="16" name="Rectangle 4"/>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sp>
        <p:nvSpPr>
          <p:cNvPr id="21" name="Text Box 20"/>
          <p:cNvSpPr txBox="1"/>
          <p:nvPr/>
        </p:nvSpPr>
        <p:spPr>
          <a:xfrm>
            <a:off x="164465" y="205740"/>
            <a:ext cx="6783705" cy="5415915"/>
          </a:xfrm>
          <a:prstGeom prst="rect">
            <a:avLst/>
          </a:prstGeom>
          <a:noFill/>
        </p:spPr>
        <p:txBody>
          <a:bodyPr wrap="square" rtlCol="0">
            <a:spAutoFit/>
          </a:bodyPr>
          <a:p>
            <a:pPr algn="ctr"/>
            <a:r>
              <a:rPr lang="en-US" sz="5400" b="1">
                <a:solidFill>
                  <a:schemeClr val="bg1"/>
                </a:solidFill>
                <a:latin typeface="Arial Black" panose="020B0A04020102020204" pitchFamily="34" charset="0"/>
                <a:cs typeface="Arial Black" panose="020B0A04020102020204" pitchFamily="34" charset="0"/>
              </a:rPr>
              <a:t>INTRODUCTION:-</a:t>
            </a:r>
            <a:endParaRPr lang="en-US" sz="5400" b="1">
              <a:solidFill>
                <a:schemeClr val="bg1"/>
              </a:solidFill>
              <a:latin typeface="Arial Black" panose="020B0A04020102020204" pitchFamily="34" charset="0"/>
              <a:cs typeface="Arial Black" panose="020B0A04020102020204" pitchFamily="34" charset="0"/>
            </a:endParaRPr>
          </a:p>
          <a:p>
            <a:pPr algn="ctr"/>
            <a:endParaRPr lang="en-US" sz="2800" b="1">
              <a:solidFill>
                <a:schemeClr val="bg1"/>
              </a:solidFill>
              <a:latin typeface="Arial Black" panose="020B0A04020102020204" pitchFamily="34" charset="0"/>
              <a:cs typeface="Arial Black" panose="020B0A04020102020204" pitchFamily="34" charset="0"/>
            </a:endParaRPr>
          </a:p>
          <a:p>
            <a:pPr algn="ctr"/>
            <a:r>
              <a:rPr lang="en-US" sz="2400">
                <a:solidFill>
                  <a:schemeClr val="bg1"/>
                </a:solidFill>
                <a:latin typeface="+mj-lt"/>
                <a:cs typeface="+mj-lt"/>
              </a:rPr>
              <a:t>Welcome to  </a:t>
            </a:r>
            <a:r>
              <a:rPr lang="en-US" sz="2400" b="1">
                <a:solidFill>
                  <a:schemeClr val="bg1"/>
                </a:solidFill>
                <a:latin typeface="+mj-lt"/>
                <a:cs typeface="+mj-lt"/>
              </a:rPr>
              <a:t>BIOSCOPE</a:t>
            </a:r>
            <a:r>
              <a:rPr lang="en-US" sz="2400">
                <a:solidFill>
                  <a:schemeClr val="bg1"/>
                </a:solidFill>
                <a:latin typeface="+mj-lt"/>
                <a:cs typeface="+mj-lt"/>
              </a:rPr>
              <a:t> app.We have built an OTT platform with react and Added Firebase Auth to authenticate users .You can search for movies , </a:t>
            </a:r>
            <a:endParaRPr lang="en-US" sz="2400">
              <a:solidFill>
                <a:schemeClr val="bg1"/>
              </a:solidFill>
              <a:latin typeface="+mj-lt"/>
              <a:cs typeface="+mj-lt"/>
            </a:endParaRPr>
          </a:p>
          <a:p>
            <a:pPr algn="ctr"/>
            <a:r>
              <a:rPr lang="en-US" sz="2400">
                <a:solidFill>
                  <a:schemeClr val="bg1"/>
                </a:solidFill>
                <a:latin typeface="+mj-lt"/>
                <a:cs typeface="+mj-lt"/>
              </a:rPr>
              <a:t>find out recommendations,</a:t>
            </a:r>
            <a:endParaRPr lang="en-US" sz="2400">
              <a:solidFill>
                <a:schemeClr val="bg1"/>
              </a:solidFill>
              <a:latin typeface="+mj-lt"/>
              <a:cs typeface="+mj-lt"/>
            </a:endParaRPr>
          </a:p>
          <a:p>
            <a:pPr algn="ctr"/>
            <a:r>
              <a:rPr lang="en-US" sz="2400">
                <a:solidFill>
                  <a:schemeClr val="bg1"/>
                </a:solidFill>
                <a:latin typeface="+mj-lt"/>
                <a:cs typeface="+mj-lt"/>
              </a:rPr>
              <a:t>also see cast and reviews and trailers of all movies and web series. Below you will find a current list of the available methods on our movie, TV series .</a:t>
            </a:r>
            <a:endParaRPr lang="en-US" sz="2400">
              <a:solidFill>
                <a:schemeClr val="bg1"/>
              </a:solidFill>
              <a:latin typeface="+mj-lt"/>
              <a:cs typeface="+mj-lt"/>
            </a:endParaRPr>
          </a:p>
          <a:p>
            <a:pPr algn="ctr"/>
            <a:r>
              <a:rPr lang="en-US" sz="2400">
                <a:solidFill>
                  <a:schemeClr val="bg1"/>
                </a:solidFill>
                <a:latin typeface="+mj-lt"/>
                <a:cs typeface="+mj-lt"/>
              </a:rPr>
              <a:t>User authentification (email only)</a:t>
            </a:r>
            <a:endParaRPr lang="en-US" sz="2400">
              <a:solidFill>
                <a:schemeClr val="bg1"/>
              </a:solidFill>
              <a:latin typeface="+mj-lt"/>
              <a:cs typeface="+mj-lt"/>
            </a:endParaRPr>
          </a:p>
          <a:p>
            <a:pPr algn="ctr"/>
            <a:r>
              <a:rPr lang="en-US" sz="2400">
                <a:solidFill>
                  <a:schemeClr val="bg1"/>
                </a:solidFill>
                <a:latin typeface="+mj-lt"/>
                <a:cs typeface="+mj-lt"/>
              </a:rPr>
              <a:t>To login/sign in, click on the icon which display</a:t>
            </a:r>
            <a:endParaRPr lang="en-US" sz="2400">
              <a:solidFill>
                <a:schemeClr val="bg1"/>
              </a:solidFill>
              <a:latin typeface="+mj-lt"/>
              <a:cs typeface="+mj-lt"/>
            </a:endParaRPr>
          </a:p>
          <a:p>
            <a:pPr algn="ctr"/>
            <a:r>
              <a:rPr lang="en-US" sz="2400">
                <a:solidFill>
                  <a:schemeClr val="bg1"/>
                </a:solidFill>
                <a:latin typeface="+mj-lt"/>
                <a:cs typeface="+mj-lt"/>
              </a:rPr>
              <a:t> (sign up) from within your home </a:t>
            </a:r>
            <a:endParaRPr lang="en-US" sz="2400">
              <a:solidFill>
                <a:schemeClr val="bg1"/>
              </a:solidFill>
              <a:latin typeface="+mj-lt"/>
              <a:cs typeface="+mj-lt"/>
            </a:endParaRPr>
          </a:p>
          <a:p>
            <a:pPr algn="ctr"/>
            <a:r>
              <a:rPr lang="en-US" sz="2400">
                <a:solidFill>
                  <a:schemeClr val="bg1"/>
                </a:solidFill>
                <a:latin typeface="+mj-lt"/>
                <a:cs typeface="+mj-lt"/>
              </a:rPr>
              <a:t>page page.Here is attatched a snapshot of the App.</a:t>
            </a:r>
            <a:endParaRPr lang="en-US" sz="2400">
              <a:solidFill>
                <a:schemeClr val="bg1"/>
              </a:solidFill>
              <a:latin typeface="+mj-lt"/>
              <a:cs typeface="+mj-lt"/>
            </a:endParaRPr>
          </a:p>
        </p:txBody>
      </p:sp>
      <p:sp>
        <p:nvSpPr>
          <p:cNvPr id="23" name="Rectangle: Rounded Corners 16"/>
          <p:cNvSpPr/>
          <p:nvPr/>
        </p:nvSpPr>
        <p:spPr>
          <a:xfrm>
            <a:off x="10543262" y="6409060"/>
            <a:ext cx="1483417" cy="320869"/>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pic>
        <p:nvPicPr>
          <p:cNvPr id="9" name="Content Placeholder 8"/>
          <p:cNvPicPr>
            <a:picLocks noChangeAspect="1"/>
          </p:cNvPicPr>
          <p:nvPr>
            <p:ph sz="half" idx="1"/>
          </p:nvPr>
        </p:nvPicPr>
        <p:blipFill>
          <a:blip r:embed="rId1"/>
          <a:srcRect t="13355" b="6166"/>
          <a:stretch>
            <a:fillRect/>
          </a:stretch>
        </p:blipFill>
        <p:spPr>
          <a:xfrm>
            <a:off x="6845300" y="2052320"/>
            <a:ext cx="5181600" cy="288353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sp>
        <p:nvSpPr>
          <p:cNvPr id="4" name="Text Box 3"/>
          <p:cNvSpPr txBox="1"/>
          <p:nvPr/>
        </p:nvSpPr>
        <p:spPr>
          <a:xfrm>
            <a:off x="128270" y="426720"/>
            <a:ext cx="10415270" cy="4554220"/>
          </a:xfrm>
          <a:prstGeom prst="rect">
            <a:avLst/>
          </a:prstGeom>
          <a:noFill/>
        </p:spPr>
        <p:txBody>
          <a:bodyPr wrap="square" rtlCol="0">
            <a:spAutoFit/>
          </a:bodyPr>
          <a:p>
            <a:r>
              <a:rPr lang="en-US" sz="5400" b="1">
                <a:solidFill>
                  <a:schemeClr val="bg1"/>
                </a:solidFill>
              </a:rPr>
              <a:t>6)OFFICIAL TRAILERS:-</a:t>
            </a:r>
            <a:endParaRPr lang="en-US" sz="5400" b="1">
              <a:solidFill>
                <a:schemeClr val="bg1"/>
              </a:solidFill>
            </a:endParaRPr>
          </a:p>
          <a:p>
            <a:endParaRPr lang="en-US" sz="5400" b="1">
              <a:solidFill>
                <a:schemeClr val="bg1"/>
              </a:solidFill>
            </a:endParaRPr>
          </a:p>
          <a:p>
            <a:r>
              <a:rPr lang="en-US" sz="2600">
                <a:solidFill>
                  <a:schemeClr val="bg1"/>
                </a:solidFill>
              </a:rPr>
              <a:t>Any movie or TV show searched will</a:t>
            </a:r>
            <a:endParaRPr lang="en-US" sz="2600">
              <a:solidFill>
                <a:schemeClr val="bg1"/>
              </a:solidFill>
            </a:endParaRPr>
          </a:p>
          <a:p>
            <a:r>
              <a:rPr lang="en-US" sz="2600">
                <a:solidFill>
                  <a:schemeClr val="bg1"/>
                </a:solidFill>
              </a:rPr>
              <a:t>have an option of watching the</a:t>
            </a:r>
            <a:endParaRPr lang="en-US" sz="2600">
              <a:solidFill>
                <a:schemeClr val="bg1"/>
              </a:solidFill>
            </a:endParaRPr>
          </a:p>
          <a:p>
            <a:r>
              <a:rPr lang="en-US" sz="2600">
                <a:solidFill>
                  <a:schemeClr val="bg1"/>
                </a:solidFill>
              </a:rPr>
              <a:t>trailer.If clicked,it will lead us a to</a:t>
            </a:r>
            <a:endParaRPr lang="en-US" sz="2600">
              <a:solidFill>
                <a:schemeClr val="bg1"/>
              </a:solidFill>
            </a:endParaRPr>
          </a:p>
          <a:p>
            <a:r>
              <a:rPr lang="en-US" sz="2600">
                <a:solidFill>
                  <a:schemeClr val="bg1"/>
                </a:solidFill>
              </a:rPr>
              <a:t>a new tab in YouTube which will </a:t>
            </a:r>
            <a:endParaRPr lang="en-US" sz="2600">
              <a:solidFill>
                <a:schemeClr val="bg1"/>
              </a:solidFill>
            </a:endParaRPr>
          </a:p>
          <a:p>
            <a:r>
              <a:rPr lang="en-US" sz="2600">
                <a:solidFill>
                  <a:schemeClr val="bg1"/>
                </a:solidFill>
              </a:rPr>
              <a:t>play its official trailer.</a:t>
            </a:r>
            <a:endParaRPr lang="en-US" sz="2600">
              <a:solidFill>
                <a:schemeClr val="bg1"/>
              </a:solidFill>
            </a:endParaRPr>
          </a:p>
          <a:p>
            <a:r>
              <a:rPr lang="en-US" sz="2600">
                <a:solidFill>
                  <a:schemeClr val="bg1"/>
                </a:solidFill>
              </a:rPr>
              <a:t>Here,YouTube API is used.</a:t>
            </a:r>
            <a:endParaRPr lang="en-US" sz="2600">
              <a:solidFill>
                <a:schemeClr val="bg1"/>
              </a:solidFill>
            </a:endParaRPr>
          </a:p>
          <a:p>
            <a:endParaRPr lang="en-US" sz="2600">
              <a:solidFill>
                <a:schemeClr val="bg1"/>
              </a:solidFill>
            </a:endParaRPr>
          </a:p>
        </p:txBody>
      </p:sp>
      <p:sp>
        <p:nvSpPr>
          <p:cNvPr id="17" name="Rectangle: Rounded Corners 16"/>
          <p:cNvSpPr/>
          <p:nvPr/>
        </p:nvSpPr>
        <p:spPr>
          <a:xfrm>
            <a:off x="10543262" y="6409060"/>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pic>
        <p:nvPicPr>
          <p:cNvPr id="3" name="Picture 2"/>
          <p:cNvPicPr>
            <a:picLocks noChangeAspect="1"/>
          </p:cNvPicPr>
          <p:nvPr/>
        </p:nvPicPr>
        <p:blipFill>
          <a:blip r:embed="rId1"/>
          <a:srcRect l="490" t="14759" b="5434"/>
          <a:stretch>
            <a:fillRect/>
          </a:stretch>
        </p:blipFill>
        <p:spPr>
          <a:xfrm>
            <a:off x="5868670" y="1197610"/>
            <a:ext cx="6158230" cy="3014980"/>
          </a:xfrm>
          <a:prstGeom prst="rect">
            <a:avLst/>
          </a:prstGeom>
        </p:spPr>
      </p:pic>
      <p:cxnSp>
        <p:nvCxnSpPr>
          <p:cNvPr id="6" name="Straight Arrow Connector 5"/>
          <p:cNvCxnSpPr/>
          <p:nvPr/>
        </p:nvCxnSpPr>
        <p:spPr>
          <a:xfrm>
            <a:off x="7976870" y="2151380"/>
            <a:ext cx="1506855" cy="110744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sp>
        <p:nvSpPr>
          <p:cNvPr id="4" name="Text Box 3"/>
          <p:cNvSpPr txBox="1"/>
          <p:nvPr/>
        </p:nvSpPr>
        <p:spPr>
          <a:xfrm>
            <a:off x="128270" y="426720"/>
            <a:ext cx="10415270" cy="6154420"/>
          </a:xfrm>
          <a:prstGeom prst="rect">
            <a:avLst/>
          </a:prstGeom>
          <a:noFill/>
        </p:spPr>
        <p:txBody>
          <a:bodyPr wrap="square" rtlCol="0">
            <a:spAutoFit/>
          </a:bodyPr>
          <a:p>
            <a:r>
              <a:rPr lang="en-US" sz="5400" b="1">
                <a:solidFill>
                  <a:schemeClr val="bg1"/>
                </a:solidFill>
              </a:rPr>
              <a:t>7)PASSWORD RECOVERY:-</a:t>
            </a:r>
            <a:endParaRPr lang="en-US" sz="5400" b="1">
              <a:solidFill>
                <a:schemeClr val="bg1"/>
              </a:solidFill>
            </a:endParaRPr>
          </a:p>
          <a:p>
            <a:endParaRPr lang="en-US" sz="5400" b="1">
              <a:solidFill>
                <a:schemeClr val="bg1"/>
              </a:solidFill>
            </a:endParaRPr>
          </a:p>
          <a:p>
            <a:r>
              <a:rPr lang="en-US" sz="2600">
                <a:solidFill>
                  <a:schemeClr val="bg1"/>
                </a:solidFill>
              </a:rPr>
              <a:t>If a user forgets the password,password</a:t>
            </a:r>
            <a:endParaRPr lang="en-US" sz="2600">
              <a:solidFill>
                <a:schemeClr val="bg1"/>
              </a:solidFill>
            </a:endParaRPr>
          </a:p>
          <a:p>
            <a:r>
              <a:rPr lang="en-US" sz="2600">
                <a:solidFill>
                  <a:schemeClr val="bg1"/>
                </a:solidFill>
              </a:rPr>
              <a:t>recovery is available.An option called</a:t>
            </a:r>
            <a:endParaRPr lang="en-US" sz="2600">
              <a:solidFill>
                <a:schemeClr val="bg1"/>
              </a:solidFill>
            </a:endParaRPr>
          </a:p>
          <a:p>
            <a:r>
              <a:rPr lang="en-US" sz="2600">
                <a:solidFill>
                  <a:schemeClr val="bg1"/>
                </a:solidFill>
              </a:rPr>
              <a:t>“Forgot Password?” is available there.On </a:t>
            </a:r>
            <a:endParaRPr lang="en-US" sz="2600">
              <a:solidFill>
                <a:schemeClr val="bg1"/>
              </a:solidFill>
            </a:endParaRPr>
          </a:p>
          <a:p>
            <a:r>
              <a:rPr lang="en-US" sz="2600">
                <a:solidFill>
                  <a:schemeClr val="bg1"/>
                </a:solidFill>
              </a:rPr>
              <a:t>clicking, it will ask for our mail where</a:t>
            </a:r>
            <a:endParaRPr lang="en-US" sz="2600">
              <a:solidFill>
                <a:schemeClr val="bg1"/>
              </a:solidFill>
            </a:endParaRPr>
          </a:p>
          <a:p>
            <a:r>
              <a:rPr lang="en-US" sz="2600">
                <a:solidFill>
                  <a:schemeClr val="bg1"/>
                </a:solidFill>
              </a:rPr>
              <a:t>the password recovery link will be sent.</a:t>
            </a:r>
            <a:endParaRPr lang="en-US" sz="2600">
              <a:solidFill>
                <a:schemeClr val="bg1"/>
              </a:solidFill>
            </a:endParaRPr>
          </a:p>
          <a:p>
            <a:r>
              <a:rPr lang="en-US" sz="2600">
                <a:solidFill>
                  <a:schemeClr val="bg1"/>
                </a:solidFill>
              </a:rPr>
              <a:t>After providing the registered mail a</a:t>
            </a:r>
            <a:endParaRPr lang="en-US" sz="2600">
              <a:solidFill>
                <a:schemeClr val="bg1"/>
              </a:solidFill>
            </a:endParaRPr>
          </a:p>
          <a:p>
            <a:r>
              <a:rPr lang="en-US" sz="2600">
                <a:solidFill>
                  <a:schemeClr val="bg1"/>
                </a:solidFill>
              </a:rPr>
              <a:t>password recovery link will be sent in the</a:t>
            </a:r>
            <a:endParaRPr lang="en-US" sz="2600">
              <a:solidFill>
                <a:schemeClr val="bg1"/>
              </a:solidFill>
            </a:endParaRPr>
          </a:p>
          <a:p>
            <a:r>
              <a:rPr lang="en-US" sz="2600">
                <a:solidFill>
                  <a:schemeClr val="bg1"/>
                </a:solidFill>
              </a:rPr>
              <a:t>registered mail from where we can </a:t>
            </a:r>
            <a:endParaRPr lang="en-US" sz="2600">
              <a:solidFill>
                <a:schemeClr val="bg1"/>
              </a:solidFill>
            </a:endParaRPr>
          </a:p>
          <a:p>
            <a:r>
              <a:rPr lang="en-US" sz="2600">
                <a:solidFill>
                  <a:schemeClr val="bg1"/>
                </a:solidFill>
              </a:rPr>
              <a:t>get access to the account. Here,</a:t>
            </a:r>
            <a:endParaRPr lang="en-US" sz="2600">
              <a:solidFill>
                <a:schemeClr val="bg1"/>
              </a:solidFill>
            </a:endParaRPr>
          </a:p>
          <a:p>
            <a:r>
              <a:rPr lang="en-US" sz="2600">
                <a:solidFill>
                  <a:schemeClr val="bg1"/>
                </a:solidFill>
              </a:rPr>
              <a:t>firebase and context API is used.</a:t>
            </a:r>
            <a:endParaRPr lang="en-US" sz="2600">
              <a:solidFill>
                <a:schemeClr val="bg1"/>
              </a:solidFill>
            </a:endParaRPr>
          </a:p>
          <a:p>
            <a:endParaRPr lang="en-US" sz="2600">
              <a:solidFill>
                <a:schemeClr val="bg1"/>
              </a:solidFill>
            </a:endParaRPr>
          </a:p>
        </p:txBody>
      </p:sp>
      <p:sp>
        <p:nvSpPr>
          <p:cNvPr id="17" name="Rectangle: Rounded Corners 16"/>
          <p:cNvSpPr/>
          <p:nvPr/>
        </p:nvSpPr>
        <p:spPr>
          <a:xfrm>
            <a:off x="10543262" y="6409060"/>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pic>
        <p:nvPicPr>
          <p:cNvPr id="3" name="Picture 2"/>
          <p:cNvPicPr>
            <a:picLocks noChangeAspect="1"/>
          </p:cNvPicPr>
          <p:nvPr/>
        </p:nvPicPr>
        <p:blipFill>
          <a:blip r:embed="rId1"/>
          <a:srcRect l="2870" t="31009" r="2870" b="14704"/>
          <a:stretch>
            <a:fillRect/>
          </a:stretch>
        </p:blipFill>
        <p:spPr>
          <a:xfrm>
            <a:off x="6023610" y="1708785"/>
            <a:ext cx="6003290" cy="3321050"/>
          </a:xfrm>
          <a:prstGeom prst="rect">
            <a:avLst/>
          </a:prstGeom>
        </p:spPr>
      </p:pic>
      <p:cxnSp>
        <p:nvCxnSpPr>
          <p:cNvPr id="6" name="Straight Arrow Connector 5"/>
          <p:cNvCxnSpPr/>
          <p:nvPr/>
        </p:nvCxnSpPr>
        <p:spPr>
          <a:xfrm flipV="1">
            <a:off x="7113905" y="4471670"/>
            <a:ext cx="1487805" cy="1968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sp>
        <p:nvSpPr>
          <p:cNvPr id="17" name="Rectangle: Rounded Corners 16"/>
          <p:cNvSpPr/>
          <p:nvPr/>
        </p:nvSpPr>
        <p:spPr>
          <a:xfrm>
            <a:off x="10543262" y="6409060"/>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pic>
        <p:nvPicPr>
          <p:cNvPr id="2" name="Picture 1"/>
          <p:cNvPicPr>
            <a:picLocks noChangeAspect="1"/>
          </p:cNvPicPr>
          <p:nvPr/>
        </p:nvPicPr>
        <p:blipFill>
          <a:blip r:embed="rId1"/>
          <a:srcRect t="14991" b="24157"/>
          <a:stretch>
            <a:fillRect/>
          </a:stretch>
        </p:blipFill>
        <p:spPr>
          <a:xfrm>
            <a:off x="5219065" y="0"/>
            <a:ext cx="6972935" cy="2654300"/>
          </a:xfrm>
          <a:prstGeom prst="rect">
            <a:avLst/>
          </a:prstGeom>
        </p:spPr>
      </p:pic>
      <p:pic>
        <p:nvPicPr>
          <p:cNvPr id="7" name="Picture 6"/>
          <p:cNvPicPr>
            <a:picLocks noChangeAspect="1"/>
          </p:cNvPicPr>
          <p:nvPr/>
        </p:nvPicPr>
        <p:blipFill>
          <a:blip r:embed="rId2"/>
          <a:srcRect l="30625" t="14991" r="22677" b="31157"/>
          <a:stretch>
            <a:fillRect/>
          </a:stretch>
        </p:blipFill>
        <p:spPr>
          <a:xfrm>
            <a:off x="79375" y="2580640"/>
            <a:ext cx="4874895" cy="3162300"/>
          </a:xfrm>
          <a:prstGeom prst="rect">
            <a:avLst/>
          </a:prstGeom>
        </p:spPr>
      </p:pic>
      <p:sp>
        <p:nvSpPr>
          <p:cNvPr id="8" name="Text Box 7"/>
          <p:cNvSpPr txBox="1"/>
          <p:nvPr/>
        </p:nvSpPr>
        <p:spPr>
          <a:xfrm>
            <a:off x="255905" y="857885"/>
            <a:ext cx="4698365" cy="891540"/>
          </a:xfrm>
          <a:prstGeom prst="rect">
            <a:avLst/>
          </a:prstGeom>
          <a:noFill/>
        </p:spPr>
        <p:txBody>
          <a:bodyPr wrap="square" rtlCol="0">
            <a:spAutoFit/>
          </a:bodyPr>
          <a:p>
            <a:pPr marL="457200" indent="-457200">
              <a:buFont typeface="Arial" panose="020B0604020202020204" pitchFamily="34" charset="0"/>
              <a:buChar char="•"/>
            </a:pPr>
            <a:r>
              <a:rPr lang="en-US" sz="2600" b="1">
                <a:solidFill>
                  <a:schemeClr val="bg1"/>
                </a:solidFill>
              </a:rPr>
              <a:t>Enter the registered e-mail id in which the link will be sent.</a:t>
            </a:r>
            <a:endParaRPr lang="en-US" sz="2600" b="1">
              <a:solidFill>
                <a:schemeClr val="bg1"/>
              </a:solidFill>
            </a:endParaRPr>
          </a:p>
        </p:txBody>
      </p:sp>
      <p:sp>
        <p:nvSpPr>
          <p:cNvPr id="10" name="Text Box 9"/>
          <p:cNvSpPr txBox="1"/>
          <p:nvPr/>
        </p:nvSpPr>
        <p:spPr>
          <a:xfrm>
            <a:off x="4954905" y="3403600"/>
            <a:ext cx="6840220" cy="891540"/>
          </a:xfrm>
          <a:prstGeom prst="rect">
            <a:avLst/>
          </a:prstGeom>
          <a:noFill/>
        </p:spPr>
        <p:txBody>
          <a:bodyPr wrap="square" rtlCol="0">
            <a:spAutoFit/>
          </a:bodyPr>
          <a:p>
            <a:pPr marL="457200" indent="-457200">
              <a:buFont typeface="Arial" panose="020B0604020202020204" pitchFamily="34" charset="0"/>
              <a:buChar char="•"/>
            </a:pPr>
            <a:r>
              <a:rPr lang="en-US" sz="2600" b="1">
                <a:solidFill>
                  <a:schemeClr val="bg1"/>
                </a:solidFill>
              </a:rPr>
              <a:t>Reset link for the password has been sent to the mail.</a:t>
            </a:r>
            <a:endParaRPr lang="en-US" sz="2600" b="1">
              <a:solidFill>
                <a:schemeClr val="bg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sp>
        <p:nvSpPr>
          <p:cNvPr id="17" name="Rectangle: Rounded Corners 16"/>
          <p:cNvSpPr/>
          <p:nvPr/>
        </p:nvSpPr>
        <p:spPr>
          <a:xfrm>
            <a:off x="10543262" y="6409060"/>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sp>
        <p:nvSpPr>
          <p:cNvPr id="8" name="Text Box 7"/>
          <p:cNvSpPr txBox="1"/>
          <p:nvPr/>
        </p:nvSpPr>
        <p:spPr>
          <a:xfrm>
            <a:off x="255905" y="857885"/>
            <a:ext cx="4698365" cy="491490"/>
          </a:xfrm>
          <a:prstGeom prst="rect">
            <a:avLst/>
          </a:prstGeom>
          <a:noFill/>
        </p:spPr>
        <p:txBody>
          <a:bodyPr wrap="square" rtlCol="0">
            <a:spAutoFit/>
          </a:bodyPr>
          <a:p>
            <a:pPr marL="457200" indent="-457200">
              <a:buFont typeface="Arial" panose="020B0604020202020204" pitchFamily="34" charset="0"/>
              <a:buChar char="•"/>
            </a:pPr>
            <a:r>
              <a:rPr lang="en-US" sz="2600" b="1">
                <a:solidFill>
                  <a:schemeClr val="bg1"/>
                </a:solidFill>
              </a:rPr>
              <a:t>Type the new Password.</a:t>
            </a:r>
            <a:endParaRPr lang="en-US" sz="2600" b="1">
              <a:solidFill>
                <a:schemeClr val="bg1"/>
              </a:solidFill>
            </a:endParaRPr>
          </a:p>
        </p:txBody>
      </p:sp>
      <p:sp>
        <p:nvSpPr>
          <p:cNvPr id="10" name="Text Box 9"/>
          <p:cNvSpPr txBox="1"/>
          <p:nvPr/>
        </p:nvSpPr>
        <p:spPr>
          <a:xfrm>
            <a:off x="6372860" y="4072255"/>
            <a:ext cx="5302885" cy="491490"/>
          </a:xfrm>
          <a:prstGeom prst="rect">
            <a:avLst/>
          </a:prstGeom>
          <a:noFill/>
        </p:spPr>
        <p:txBody>
          <a:bodyPr wrap="square" rtlCol="0">
            <a:spAutoFit/>
          </a:bodyPr>
          <a:p>
            <a:pPr marL="457200" indent="-457200">
              <a:buFont typeface="Arial" panose="020B0604020202020204" pitchFamily="34" charset="0"/>
              <a:buChar char="•"/>
            </a:pPr>
            <a:r>
              <a:rPr lang="en-US" sz="2600" b="1">
                <a:solidFill>
                  <a:schemeClr val="bg1"/>
                </a:solidFill>
              </a:rPr>
              <a:t>Password changed successfully.</a:t>
            </a:r>
            <a:endParaRPr lang="en-US" sz="2600" b="1">
              <a:solidFill>
                <a:schemeClr val="bg1"/>
              </a:solidFill>
            </a:endParaRPr>
          </a:p>
        </p:txBody>
      </p:sp>
      <p:pic>
        <p:nvPicPr>
          <p:cNvPr id="3" name="Picture 2"/>
          <p:cNvPicPr>
            <a:picLocks noChangeAspect="1"/>
          </p:cNvPicPr>
          <p:nvPr/>
        </p:nvPicPr>
        <p:blipFill>
          <a:blip r:embed="rId1"/>
          <a:srcRect l="39214" t="20954" r="40531" b="54583"/>
          <a:stretch>
            <a:fillRect/>
          </a:stretch>
        </p:blipFill>
        <p:spPr>
          <a:xfrm>
            <a:off x="6848475" y="103505"/>
            <a:ext cx="4827270" cy="2871470"/>
          </a:xfrm>
          <a:prstGeom prst="rect">
            <a:avLst/>
          </a:prstGeom>
        </p:spPr>
      </p:pic>
      <p:pic>
        <p:nvPicPr>
          <p:cNvPr id="4" name="Picture 3"/>
          <p:cNvPicPr>
            <a:picLocks noChangeAspect="1"/>
          </p:cNvPicPr>
          <p:nvPr/>
        </p:nvPicPr>
        <p:blipFill>
          <a:blip r:embed="rId2"/>
          <a:srcRect l="40031" t="22685" r="41099" b="60852"/>
          <a:stretch>
            <a:fillRect/>
          </a:stretch>
        </p:blipFill>
        <p:spPr>
          <a:xfrm>
            <a:off x="798195" y="3652520"/>
            <a:ext cx="5474335" cy="268668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sp>
        <p:nvSpPr>
          <p:cNvPr id="4" name="Text Box 3"/>
          <p:cNvSpPr txBox="1"/>
          <p:nvPr/>
        </p:nvSpPr>
        <p:spPr>
          <a:xfrm>
            <a:off x="128270" y="426720"/>
            <a:ext cx="10415270" cy="4154170"/>
          </a:xfrm>
          <a:prstGeom prst="rect">
            <a:avLst/>
          </a:prstGeom>
          <a:noFill/>
        </p:spPr>
        <p:txBody>
          <a:bodyPr wrap="square" rtlCol="0">
            <a:spAutoFit/>
          </a:bodyPr>
          <a:p>
            <a:r>
              <a:rPr lang="en-US" sz="5400" b="1">
                <a:solidFill>
                  <a:schemeClr val="bg1"/>
                </a:solidFill>
              </a:rPr>
              <a:t>8)PDF DOWNLOAD:-</a:t>
            </a:r>
            <a:endParaRPr lang="en-US" sz="5400" b="1">
              <a:solidFill>
                <a:schemeClr val="bg1"/>
              </a:solidFill>
            </a:endParaRPr>
          </a:p>
          <a:p>
            <a:endParaRPr lang="en-US" sz="5400" b="1">
              <a:solidFill>
                <a:schemeClr val="bg1"/>
              </a:solidFill>
            </a:endParaRPr>
          </a:p>
          <a:p>
            <a:r>
              <a:rPr lang="en-US" sz="2600">
                <a:solidFill>
                  <a:schemeClr val="bg1"/>
                </a:solidFill>
              </a:rPr>
              <a:t>In the About section a option will be</a:t>
            </a:r>
            <a:endParaRPr lang="en-US" sz="2600">
              <a:solidFill>
                <a:schemeClr val="bg1"/>
              </a:solidFill>
            </a:endParaRPr>
          </a:p>
          <a:p>
            <a:r>
              <a:rPr lang="en-US" sz="2600">
                <a:solidFill>
                  <a:schemeClr val="bg1"/>
                </a:solidFill>
              </a:rPr>
              <a:t>available of downloading the pdf.</a:t>
            </a:r>
            <a:endParaRPr lang="en-US" sz="2600">
              <a:solidFill>
                <a:schemeClr val="bg1"/>
              </a:solidFill>
            </a:endParaRPr>
          </a:p>
          <a:p>
            <a:r>
              <a:rPr lang="en-US" sz="2600">
                <a:solidFill>
                  <a:schemeClr val="bg1"/>
                </a:solidFill>
              </a:rPr>
              <a:t>Here the presentation will get </a:t>
            </a:r>
            <a:endParaRPr lang="en-US" sz="2600">
              <a:solidFill>
                <a:schemeClr val="bg1"/>
              </a:solidFill>
            </a:endParaRPr>
          </a:p>
          <a:p>
            <a:r>
              <a:rPr lang="en-US" sz="2600">
                <a:solidFill>
                  <a:schemeClr val="bg1"/>
                </a:solidFill>
              </a:rPr>
              <a:t>downloaded in the pdf form and </a:t>
            </a:r>
            <a:endParaRPr lang="en-US" sz="2600">
              <a:solidFill>
                <a:schemeClr val="bg1"/>
              </a:solidFill>
            </a:endParaRPr>
          </a:p>
          <a:p>
            <a:r>
              <a:rPr lang="en-US" sz="2600">
                <a:solidFill>
                  <a:schemeClr val="bg1"/>
                </a:solidFill>
              </a:rPr>
              <a:t>henceforth one can easily look at</a:t>
            </a:r>
            <a:endParaRPr lang="en-US" sz="2600">
              <a:solidFill>
                <a:schemeClr val="bg1"/>
              </a:solidFill>
            </a:endParaRPr>
          </a:p>
          <a:p>
            <a:r>
              <a:rPr lang="en-US" sz="2600">
                <a:solidFill>
                  <a:schemeClr val="bg1"/>
                </a:solidFill>
              </a:rPr>
              <a:t>the idea-map of our app.</a:t>
            </a:r>
            <a:endParaRPr lang="en-US" sz="2600">
              <a:solidFill>
                <a:schemeClr val="bg1"/>
              </a:solidFill>
            </a:endParaRPr>
          </a:p>
        </p:txBody>
      </p:sp>
      <p:sp>
        <p:nvSpPr>
          <p:cNvPr id="17" name="Rectangle: Rounded Corners 16"/>
          <p:cNvSpPr/>
          <p:nvPr/>
        </p:nvSpPr>
        <p:spPr>
          <a:xfrm>
            <a:off x="10543262" y="6409060"/>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pic>
        <p:nvPicPr>
          <p:cNvPr id="2" name="Picture 1"/>
          <p:cNvPicPr>
            <a:picLocks noChangeAspect="1"/>
          </p:cNvPicPr>
          <p:nvPr/>
        </p:nvPicPr>
        <p:blipFill>
          <a:blip r:embed="rId1"/>
          <a:srcRect l="20797" t="47465" r="21370" b="6660"/>
          <a:stretch>
            <a:fillRect/>
          </a:stretch>
        </p:blipFill>
        <p:spPr>
          <a:xfrm>
            <a:off x="5963920" y="2604135"/>
            <a:ext cx="6062980" cy="1649095"/>
          </a:xfrm>
          <a:prstGeom prst="rect">
            <a:avLst/>
          </a:prstGeom>
        </p:spPr>
      </p:pic>
      <p:cxnSp>
        <p:nvCxnSpPr>
          <p:cNvPr id="7" name="Straight Arrow Connector 6"/>
          <p:cNvCxnSpPr/>
          <p:nvPr/>
        </p:nvCxnSpPr>
        <p:spPr>
          <a:xfrm flipH="1">
            <a:off x="9634220" y="3314065"/>
            <a:ext cx="82804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sp>
        <p:nvSpPr>
          <p:cNvPr id="17" name="Rectangle: Rounded Corners 16"/>
          <p:cNvSpPr/>
          <p:nvPr/>
        </p:nvSpPr>
        <p:spPr>
          <a:xfrm>
            <a:off x="10543262" y="6409060"/>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sp>
        <p:nvSpPr>
          <p:cNvPr id="9" name="Text Box 8"/>
          <p:cNvSpPr txBox="1"/>
          <p:nvPr/>
        </p:nvSpPr>
        <p:spPr>
          <a:xfrm>
            <a:off x="83185" y="99060"/>
            <a:ext cx="12026265" cy="7878445"/>
          </a:xfrm>
          <a:prstGeom prst="rect">
            <a:avLst/>
          </a:prstGeom>
          <a:noFill/>
        </p:spPr>
        <p:txBody>
          <a:bodyPr wrap="square" rtlCol="0">
            <a:spAutoFit/>
          </a:bodyPr>
          <a:p>
            <a:r>
              <a:rPr lang="en-US" sz="5400" b="1">
                <a:solidFill>
                  <a:schemeClr val="bg1"/>
                </a:solidFill>
              </a:rPr>
              <a:t>LANGUAGE-LIBRARY USED AND REASON FOR CHOOSING IT:-</a:t>
            </a:r>
            <a:endParaRPr lang="en-US" sz="5400" b="1">
              <a:solidFill>
                <a:schemeClr val="bg1"/>
              </a:solidFill>
            </a:endParaRPr>
          </a:p>
          <a:p>
            <a:endParaRPr lang="en-US" sz="5400" b="1">
              <a:solidFill>
                <a:schemeClr val="bg1"/>
              </a:solidFill>
            </a:endParaRPr>
          </a:p>
          <a:p>
            <a:pPr marL="457200" indent="-457200">
              <a:buFont typeface="Arial" panose="020B0604020202020204" pitchFamily="34" charset="0"/>
              <a:buChar char="•"/>
            </a:pPr>
            <a:r>
              <a:rPr lang="en-US" sz="2600" b="1">
                <a:solidFill>
                  <a:schemeClr val="bg1"/>
                </a:solidFill>
              </a:rPr>
              <a:t>Reusability</a:t>
            </a:r>
            <a:endParaRPr lang="en-US" sz="2600" b="1">
              <a:solidFill>
                <a:schemeClr val="bg1"/>
              </a:solidFill>
            </a:endParaRPr>
          </a:p>
          <a:p>
            <a:pPr marL="457200" indent="-457200">
              <a:buFont typeface="Arial" panose="020B0604020202020204" pitchFamily="34" charset="0"/>
              <a:buChar char="•"/>
            </a:pPr>
            <a:endParaRPr lang="en-US" sz="2600" b="1">
              <a:solidFill>
                <a:schemeClr val="bg1"/>
              </a:solidFill>
            </a:endParaRPr>
          </a:p>
          <a:p>
            <a:pPr marL="457200" indent="-457200">
              <a:buFont typeface="Arial" panose="020B0604020202020204" pitchFamily="34" charset="0"/>
              <a:buChar char="•"/>
            </a:pPr>
            <a:r>
              <a:rPr lang="en-US" sz="2600" b="1">
                <a:solidFill>
                  <a:schemeClr val="bg1"/>
                </a:solidFill>
              </a:rPr>
              <a:t>Fast learning curve</a:t>
            </a:r>
            <a:endParaRPr lang="en-US" sz="2600" b="1">
              <a:solidFill>
                <a:schemeClr val="bg1"/>
              </a:solidFill>
            </a:endParaRPr>
          </a:p>
          <a:p>
            <a:pPr marL="457200" indent="-457200">
              <a:buFont typeface="Arial" panose="020B0604020202020204" pitchFamily="34" charset="0"/>
              <a:buChar char="•"/>
            </a:pPr>
            <a:endParaRPr lang="en-US" sz="2600" b="1">
              <a:solidFill>
                <a:schemeClr val="bg1"/>
              </a:solidFill>
            </a:endParaRPr>
          </a:p>
          <a:p>
            <a:pPr marL="457200" indent="-457200">
              <a:buFont typeface="Arial" panose="020B0604020202020204" pitchFamily="34" charset="0"/>
              <a:buChar char="•"/>
            </a:pPr>
            <a:r>
              <a:rPr lang="en-US" sz="2600" b="1">
                <a:solidFill>
                  <a:schemeClr val="bg1"/>
                </a:solidFill>
              </a:rPr>
              <a:t>Fast render with virtual DOM</a:t>
            </a:r>
            <a:endParaRPr lang="en-US" sz="2600" b="1">
              <a:solidFill>
                <a:schemeClr val="bg1"/>
              </a:solidFill>
            </a:endParaRPr>
          </a:p>
          <a:p>
            <a:pPr marL="457200" indent="-457200">
              <a:buFont typeface="Arial" panose="020B0604020202020204" pitchFamily="34" charset="0"/>
              <a:buChar char="•"/>
            </a:pPr>
            <a:endParaRPr lang="en-US" sz="2600" b="1">
              <a:solidFill>
                <a:schemeClr val="bg1"/>
              </a:solidFill>
            </a:endParaRPr>
          </a:p>
          <a:p>
            <a:pPr marL="457200" indent="-457200">
              <a:buFont typeface="Arial" panose="020B0604020202020204" pitchFamily="34" charset="0"/>
              <a:buChar char="•"/>
            </a:pPr>
            <a:r>
              <a:rPr lang="en-US" sz="2600" b="1">
                <a:solidFill>
                  <a:schemeClr val="bg1"/>
                </a:solidFill>
              </a:rPr>
              <a:t>Great Developer Tools</a:t>
            </a:r>
            <a:endParaRPr lang="en-US" sz="2600" b="1">
              <a:solidFill>
                <a:schemeClr val="bg1"/>
              </a:solidFill>
            </a:endParaRPr>
          </a:p>
          <a:p>
            <a:pPr marL="685800" indent="-685800"/>
            <a:endParaRPr lang="en-US" sz="5400" b="1">
              <a:solidFill>
                <a:schemeClr val="bg1"/>
              </a:solidFill>
            </a:endParaRPr>
          </a:p>
          <a:p>
            <a:endParaRPr lang="en-US" sz="5400" b="1">
              <a:solidFill>
                <a:schemeClr val="bg1"/>
              </a:solidFill>
            </a:endParaRPr>
          </a:p>
          <a:p>
            <a:endParaRPr lang="en-US" sz="5400" b="1">
              <a:solidFill>
                <a:schemeClr val="bg1"/>
              </a:solidFill>
            </a:endParaRPr>
          </a:p>
        </p:txBody>
      </p:sp>
      <p:pic>
        <p:nvPicPr>
          <p:cNvPr id="10" name="Picture 9"/>
          <p:cNvPicPr>
            <a:picLocks noChangeAspect="1"/>
          </p:cNvPicPr>
          <p:nvPr/>
        </p:nvPicPr>
        <p:blipFill>
          <a:blip r:embed="rId1"/>
          <a:srcRect l="11178" t="25156" r="8211" b="25393"/>
          <a:stretch>
            <a:fillRect/>
          </a:stretch>
        </p:blipFill>
        <p:spPr>
          <a:xfrm>
            <a:off x="7201535" y="2369185"/>
            <a:ext cx="4606925" cy="211963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sp>
        <p:nvSpPr>
          <p:cNvPr id="4" name="Text Box 3"/>
          <p:cNvSpPr txBox="1"/>
          <p:nvPr/>
        </p:nvSpPr>
        <p:spPr>
          <a:xfrm>
            <a:off x="128270" y="285115"/>
            <a:ext cx="12063730" cy="4923155"/>
          </a:xfrm>
          <a:prstGeom prst="rect">
            <a:avLst/>
          </a:prstGeom>
          <a:noFill/>
        </p:spPr>
        <p:txBody>
          <a:bodyPr wrap="square" rtlCol="0">
            <a:spAutoFit/>
          </a:bodyPr>
          <a:p>
            <a:pPr algn="ctr"/>
            <a:r>
              <a:rPr lang="en-US" sz="5400" b="1">
                <a:solidFill>
                  <a:schemeClr val="bg1"/>
                </a:solidFill>
              </a:rPr>
              <a:t>CONCLUSION</a:t>
            </a:r>
            <a:endParaRPr lang="en-US" sz="5400" b="1">
              <a:solidFill>
                <a:schemeClr val="bg1"/>
              </a:solidFill>
            </a:endParaRPr>
          </a:p>
          <a:p>
            <a:r>
              <a:rPr lang="en-US" sz="2600">
                <a:solidFill>
                  <a:schemeClr val="bg1"/>
                </a:solidFill>
              </a:rPr>
              <a:t>This project is developed successfully . This project is designed to know the information related to the movies and tv series.It has been developed by using react  and the database has been built in firestore  keeping in mind the specifications of the system.  The user  will  be able  to know all the information about movies.  We have designed the project to provide the user with easy retrieval of data, details of movies as much as possible. In this project, the user can instal</a:t>
            </a:r>
            <a:r>
              <a:rPr lang="en-IN" altLang="en-US" sz="2600">
                <a:solidFill>
                  <a:schemeClr val="bg1"/>
                </a:solidFill>
              </a:rPr>
              <a:t>l</a:t>
            </a:r>
            <a:r>
              <a:rPr lang="en-US" sz="2600">
                <a:solidFill>
                  <a:schemeClr val="bg1"/>
                </a:solidFill>
              </a:rPr>
              <a:t> this app. The team bioscope has put all the hard work to give our app in to a realistic shape . We put all our efforts. We have gone through a lot of hard work and errors and Finally we came up with our brilliant a working app containg all our efforts in it. So we would definitely like you to give it a try.</a:t>
            </a:r>
            <a:endParaRPr lang="en-US" sz="2600">
              <a:solidFill>
                <a:schemeClr val="bg1"/>
              </a:solidFill>
            </a:endParaRPr>
          </a:p>
          <a:p>
            <a:pPr algn="ctr"/>
            <a:r>
              <a:rPr lang="en-US" sz="2600" b="1">
                <a:solidFill>
                  <a:schemeClr val="bg1"/>
                </a:solidFill>
              </a:rPr>
              <a:t>THANKS from our team BIOSCOPE.</a:t>
            </a:r>
            <a:endParaRPr lang="en-US" sz="2600" b="1">
              <a:solidFill>
                <a:schemeClr val="bg1"/>
              </a:solidFill>
            </a:endParaRPr>
          </a:p>
        </p:txBody>
      </p:sp>
      <p:sp>
        <p:nvSpPr>
          <p:cNvPr id="17" name="Rectangle: Rounded Corners 16"/>
          <p:cNvSpPr/>
          <p:nvPr/>
        </p:nvSpPr>
        <p:spPr>
          <a:xfrm>
            <a:off x="10543262" y="6409060"/>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b="1">
                <a:solidFill>
                  <a:schemeClr val="bg1"/>
                </a:solidFill>
                <a:sym typeface="+mn-ea"/>
              </a:rPr>
              <a:t>TV FEATURES:-</a:t>
            </a:r>
            <a:r>
              <a:rPr lang="en-US" altLang="en-ID"/>
              <a:t>fgjfjfjfjjf</a:t>
            </a:r>
            <a:endParaRPr lang="en-US" altLang="en-ID"/>
          </a:p>
        </p:txBody>
      </p:sp>
      <p:sp>
        <p:nvSpPr>
          <p:cNvPr id="17" name="Rectangle: Rounded Corners 16"/>
          <p:cNvSpPr/>
          <p:nvPr/>
        </p:nvSpPr>
        <p:spPr>
          <a:xfrm>
            <a:off x="10543262" y="6399535"/>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pic>
        <p:nvPicPr>
          <p:cNvPr id="3" name="Picture 2"/>
          <p:cNvPicPr>
            <a:picLocks noChangeAspect="1"/>
          </p:cNvPicPr>
          <p:nvPr/>
        </p:nvPicPr>
        <p:blipFill>
          <a:blip r:embed="rId1"/>
          <a:stretch>
            <a:fillRect/>
          </a:stretch>
        </p:blipFill>
        <p:spPr>
          <a:xfrm>
            <a:off x="4470400" y="1273810"/>
            <a:ext cx="3251200" cy="3251200"/>
          </a:xfrm>
          <a:prstGeom prst="rect">
            <a:avLst/>
          </a:prstGeom>
        </p:spPr>
      </p:pic>
      <p:sp>
        <p:nvSpPr>
          <p:cNvPr id="4" name="Text Box 3"/>
          <p:cNvSpPr txBox="1"/>
          <p:nvPr/>
        </p:nvSpPr>
        <p:spPr>
          <a:xfrm>
            <a:off x="2906395" y="4012565"/>
            <a:ext cx="5749290" cy="1938020"/>
          </a:xfrm>
          <a:prstGeom prst="rect">
            <a:avLst/>
          </a:prstGeom>
          <a:noFill/>
        </p:spPr>
        <p:txBody>
          <a:bodyPr wrap="square" rtlCol="0">
            <a:spAutoFit/>
          </a:bodyPr>
          <a:p>
            <a:pPr algn="ctr"/>
            <a:r>
              <a:rPr lang="en-US" sz="6000" b="1">
                <a:solidFill>
                  <a:schemeClr val="bg1"/>
                </a:solidFill>
              </a:rPr>
              <a:t>THANK YOU !!!</a:t>
            </a:r>
            <a:endParaRPr lang="en-US" sz="6000" b="1">
              <a:solidFill>
                <a:schemeClr val="bg1"/>
              </a:solidFill>
            </a:endParaRPr>
          </a:p>
          <a:p>
            <a:pPr algn="ctr"/>
            <a:endParaRPr lang="en-US" sz="6000" b="1">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endParaRPr lang="en-US"/>
          </a:p>
        </p:txBody>
      </p:sp>
      <p:sp>
        <p:nvSpPr>
          <p:cNvPr id="16" name="Rectangle 4"/>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sp>
        <p:nvSpPr>
          <p:cNvPr id="21" name="Text Box 20"/>
          <p:cNvSpPr txBox="1"/>
          <p:nvPr/>
        </p:nvSpPr>
        <p:spPr>
          <a:xfrm>
            <a:off x="164465" y="205740"/>
            <a:ext cx="6553835" cy="6462395"/>
          </a:xfrm>
          <a:prstGeom prst="rect">
            <a:avLst/>
          </a:prstGeom>
          <a:noFill/>
        </p:spPr>
        <p:txBody>
          <a:bodyPr wrap="square" rtlCol="0">
            <a:spAutoFit/>
          </a:bodyPr>
          <a:p>
            <a:pPr algn="ctr"/>
            <a:endParaRPr lang="en-US" sz="2400">
              <a:solidFill>
                <a:schemeClr val="bg1"/>
              </a:solidFill>
              <a:latin typeface="+mj-lt"/>
              <a:cs typeface="+mj-lt"/>
            </a:endParaRPr>
          </a:p>
          <a:p>
            <a:pPr algn="ctr"/>
            <a:r>
              <a:rPr lang="en-US" sz="2600">
                <a:solidFill>
                  <a:schemeClr val="bg1"/>
                </a:solidFill>
                <a:latin typeface="+mj-lt"/>
                <a:cs typeface="+mj-lt"/>
              </a:rPr>
              <a:t>The BIOSCOPE sign in process is optimized for mobile devices also so you can access these pages on a desktop computer , mobile and mobile devices .</a:t>
            </a:r>
            <a:endParaRPr lang="en-US" sz="2600">
              <a:solidFill>
                <a:schemeClr val="bg1"/>
              </a:solidFill>
              <a:latin typeface="+mj-lt"/>
              <a:cs typeface="+mj-lt"/>
            </a:endParaRPr>
          </a:p>
          <a:p>
            <a:pPr algn="ctr"/>
            <a:r>
              <a:rPr lang="en-US" sz="2600">
                <a:solidFill>
                  <a:schemeClr val="bg1"/>
                </a:solidFill>
                <a:latin typeface="+mj-lt"/>
                <a:cs typeface="+mj-lt"/>
              </a:rPr>
              <a:t>A few useful tips...</a:t>
            </a:r>
            <a:endParaRPr lang="en-US" sz="2600">
              <a:solidFill>
                <a:schemeClr val="bg1"/>
              </a:solidFill>
              <a:latin typeface="+mj-lt"/>
              <a:cs typeface="+mj-lt"/>
            </a:endParaRPr>
          </a:p>
          <a:p>
            <a:pPr algn="ctr"/>
            <a:r>
              <a:rPr lang="en-US" sz="2600">
                <a:solidFill>
                  <a:schemeClr val="bg1"/>
                </a:solidFill>
                <a:latin typeface="+mj-lt"/>
                <a:cs typeface="+mj-lt"/>
              </a:rPr>
              <a:t>The configuration methods  are useful to get the static </a:t>
            </a:r>
            <a:r>
              <a:rPr lang="en-US" sz="2600">
                <a:solidFill>
                  <a:schemeClr val="bg1"/>
                </a:solidFill>
                <a:latin typeface="+mj-lt"/>
                <a:cs typeface="+mj-lt"/>
              </a:rPr>
              <a:t>lists of data we use throughout </a:t>
            </a:r>
            <a:endParaRPr lang="en-US" sz="2600">
              <a:solidFill>
                <a:schemeClr val="bg1"/>
              </a:solidFill>
              <a:latin typeface="+mj-lt"/>
              <a:cs typeface="+mj-lt"/>
            </a:endParaRPr>
          </a:p>
          <a:p>
            <a:pPr algn="ctr"/>
            <a:r>
              <a:rPr lang="en-US" sz="2600">
                <a:solidFill>
                  <a:schemeClr val="bg1"/>
                </a:solidFill>
                <a:latin typeface="+mj-lt"/>
                <a:cs typeface="+mj-lt"/>
              </a:rPr>
              <a:t>the database. You can find things like the languages, countries, timezones and translations</a:t>
            </a:r>
            <a:endParaRPr lang="en-US" sz="2600">
              <a:solidFill>
                <a:schemeClr val="bg1"/>
              </a:solidFill>
              <a:latin typeface="+mj-lt"/>
              <a:cs typeface="+mj-lt"/>
            </a:endParaRPr>
          </a:p>
          <a:p>
            <a:pPr algn="ctr"/>
            <a:r>
              <a:rPr lang="en-US" sz="2600">
                <a:solidFill>
                  <a:schemeClr val="bg1"/>
                </a:solidFill>
                <a:latin typeface="+mj-lt"/>
                <a:cs typeface="+mj-lt"/>
              </a:rPr>
              <a:t> that we use. The configuration method</a:t>
            </a:r>
            <a:endParaRPr lang="en-US" sz="2600">
              <a:solidFill>
                <a:schemeClr val="bg1"/>
              </a:solidFill>
              <a:latin typeface="+mj-lt"/>
              <a:cs typeface="+mj-lt"/>
            </a:endParaRPr>
          </a:p>
          <a:p>
            <a:pPr algn="ctr"/>
            <a:r>
              <a:rPr lang="en-US" sz="2600">
                <a:solidFill>
                  <a:schemeClr val="bg1"/>
                </a:solidFill>
                <a:latin typeface="+mj-lt"/>
                <a:cs typeface="+mj-lt"/>
              </a:rPr>
              <a:t> also holds useful image</a:t>
            </a:r>
            <a:endParaRPr lang="en-US" sz="2600">
              <a:solidFill>
                <a:schemeClr val="bg1"/>
              </a:solidFill>
              <a:latin typeface="+mj-lt"/>
              <a:cs typeface="+mj-lt"/>
            </a:endParaRPr>
          </a:p>
          <a:p>
            <a:pPr algn="ctr"/>
            <a:r>
              <a:rPr lang="en-US" sz="2600">
                <a:solidFill>
                  <a:schemeClr val="bg1"/>
                </a:solidFill>
                <a:latin typeface="+mj-lt"/>
                <a:cs typeface="+mj-lt"/>
              </a:rPr>
              <a:t> information.</a:t>
            </a:r>
            <a:endParaRPr lang="en-US" sz="2600">
              <a:solidFill>
                <a:schemeClr val="bg1"/>
              </a:solidFill>
              <a:latin typeface="+mj-lt"/>
              <a:cs typeface="+mj-lt"/>
            </a:endParaRPr>
          </a:p>
          <a:p>
            <a:pPr algn="ctr"/>
            <a:r>
              <a:rPr lang="en-US" sz="2600">
                <a:solidFill>
                  <a:schemeClr val="bg1"/>
                </a:solidFill>
                <a:latin typeface="+mj-lt"/>
                <a:cs typeface="+mj-lt"/>
              </a:rPr>
              <a:t>Understanding the basics of our authentication is useful. .</a:t>
            </a:r>
            <a:endParaRPr lang="en-US" sz="2600">
              <a:solidFill>
                <a:schemeClr val="bg1"/>
              </a:solidFill>
              <a:latin typeface="+mj-lt"/>
              <a:cs typeface="+mj-lt"/>
            </a:endParaRPr>
          </a:p>
        </p:txBody>
      </p:sp>
      <p:sp>
        <p:nvSpPr>
          <p:cNvPr id="23" name="Rectangle: Rounded Corners 16"/>
          <p:cNvSpPr/>
          <p:nvPr/>
        </p:nvSpPr>
        <p:spPr>
          <a:xfrm>
            <a:off x="10543262" y="6409060"/>
            <a:ext cx="1483417" cy="320869"/>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pic>
        <p:nvPicPr>
          <p:cNvPr id="14" name="Content Placeholder 13"/>
          <p:cNvPicPr>
            <a:picLocks noChangeAspect="1"/>
          </p:cNvPicPr>
          <p:nvPr>
            <p:ph sz="half" idx="2"/>
          </p:nvPr>
        </p:nvPicPr>
        <p:blipFill>
          <a:blip r:embed="rId1"/>
          <a:srcRect t="15403" b="6166"/>
          <a:stretch>
            <a:fillRect/>
          </a:stretch>
        </p:blipFill>
        <p:spPr>
          <a:xfrm>
            <a:off x="6845300" y="1691640"/>
            <a:ext cx="5181600" cy="3518535"/>
          </a:xfrm>
          <a:prstGeom prst="rect">
            <a:avLst/>
          </a:prstGeom>
        </p:spPr>
      </p:pic>
      <p:cxnSp>
        <p:nvCxnSpPr>
          <p:cNvPr id="15" name="Straight Arrow Connector 14"/>
          <p:cNvCxnSpPr/>
          <p:nvPr/>
        </p:nvCxnSpPr>
        <p:spPr>
          <a:xfrm flipV="1">
            <a:off x="9564370" y="2026920"/>
            <a:ext cx="1975485" cy="71818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pic>
        <p:nvPicPr>
          <p:cNvPr id="7" name="Picture 6" descr="A picture containing animal, reptile&#10;&#10;Description automatically generated"/>
          <p:cNvPicPr>
            <a:picLocks noChangeAspect="1"/>
          </p:cNvPicPr>
          <p:nvPr/>
        </p:nvPicPr>
        <p:blipFill rotWithShape="1">
          <a:blip r:embed="rId1">
            <a:alphaModFix amt="18000"/>
            <a:extLst>
              <a:ext uri="{28A0092B-C50C-407E-A947-70E740481C1C}">
                <a14:useLocalDpi xmlns:a14="http://schemas.microsoft.com/office/drawing/2010/main" val="0"/>
              </a:ext>
            </a:extLst>
          </a:blip>
          <a:srcRect l="27557" t="32804" r="19028" b="32275"/>
          <a:stretch>
            <a:fillRect/>
          </a:stretch>
        </p:blipFill>
        <p:spPr>
          <a:xfrm>
            <a:off x="184785" y="2726690"/>
            <a:ext cx="12192000" cy="5358765"/>
          </a:xfrm>
          <a:prstGeom prst="rect">
            <a:avLst/>
          </a:prstGeom>
        </p:spPr>
      </p:pic>
      <p:sp>
        <p:nvSpPr>
          <p:cNvPr id="9" name="Text Box 8"/>
          <p:cNvSpPr txBox="1"/>
          <p:nvPr/>
        </p:nvSpPr>
        <p:spPr>
          <a:xfrm>
            <a:off x="453390" y="231140"/>
            <a:ext cx="5461000" cy="4707890"/>
          </a:xfrm>
          <a:prstGeom prst="rect">
            <a:avLst/>
          </a:prstGeom>
          <a:noFill/>
        </p:spPr>
        <p:txBody>
          <a:bodyPr wrap="square" rtlCol="0">
            <a:spAutoFit/>
          </a:bodyPr>
          <a:p>
            <a:endParaRPr lang="en-US" sz="3600" b="1">
              <a:solidFill>
                <a:schemeClr val="bg1"/>
              </a:solidFill>
              <a:latin typeface="Arial Black" panose="020B0A04020102020204" pitchFamily="34" charset="0"/>
              <a:cs typeface="Arial Black" panose="020B0A04020102020204" pitchFamily="34" charset="0"/>
            </a:endParaRPr>
          </a:p>
          <a:p>
            <a:r>
              <a:rPr lang="en-US" sz="3600" b="1">
                <a:solidFill>
                  <a:schemeClr val="bg1"/>
                </a:solidFill>
                <a:latin typeface="Arial Black" panose="020B0A04020102020204" pitchFamily="34" charset="0"/>
                <a:cs typeface="Arial Black" panose="020B0A04020102020204" pitchFamily="34" charset="0"/>
              </a:rPr>
              <a:t>PURPOSE:-</a:t>
            </a:r>
            <a:endParaRPr lang="en-US" sz="3600" b="1">
              <a:solidFill>
                <a:schemeClr val="bg1"/>
              </a:solidFill>
              <a:latin typeface="Arial Black" panose="020B0A04020102020204" pitchFamily="34" charset="0"/>
              <a:cs typeface="Arial Black" panose="020B0A04020102020204" pitchFamily="34" charset="0"/>
            </a:endParaRPr>
          </a:p>
          <a:p>
            <a:endParaRPr lang="en-US" sz="3600" b="1">
              <a:solidFill>
                <a:schemeClr val="bg1"/>
              </a:solidFill>
              <a:latin typeface="Arial Black" panose="020B0A04020102020204" pitchFamily="34" charset="0"/>
              <a:cs typeface="Arial Black" panose="020B0A04020102020204" pitchFamily="34" charset="0"/>
            </a:endParaRPr>
          </a:p>
          <a:p>
            <a:endParaRPr lang="en-US" sz="3600" b="1">
              <a:solidFill>
                <a:schemeClr val="bg1"/>
              </a:solidFill>
              <a:latin typeface="Arial Black" panose="020B0A04020102020204" pitchFamily="34" charset="0"/>
              <a:cs typeface="Arial Black" panose="020B0A04020102020204" pitchFamily="34" charset="0"/>
            </a:endParaRPr>
          </a:p>
          <a:p>
            <a:r>
              <a:rPr lang="en-US" sz="2600">
                <a:solidFill>
                  <a:schemeClr val="bg1"/>
                </a:solidFill>
              </a:rPr>
              <a:t>The main purpose of this project to reach out to the people who watch movies very often. </a:t>
            </a:r>
            <a:endParaRPr lang="en-US" sz="2600">
              <a:solidFill>
                <a:schemeClr val="bg1"/>
              </a:solidFill>
            </a:endParaRPr>
          </a:p>
          <a:p>
            <a:r>
              <a:rPr lang="en-US" sz="2600">
                <a:solidFill>
                  <a:schemeClr val="bg1"/>
                </a:solidFill>
              </a:rPr>
              <a:t>This application aims at providing all information related to the movies at one place to the user.</a:t>
            </a:r>
            <a:endParaRPr lang="en-US" sz="2600">
              <a:solidFill>
                <a:schemeClr val="bg1"/>
              </a:solidFill>
            </a:endParaRPr>
          </a:p>
        </p:txBody>
      </p:sp>
      <p:sp>
        <p:nvSpPr>
          <p:cNvPr id="17" name="Rectangle: Rounded Corners 16"/>
          <p:cNvSpPr/>
          <p:nvPr/>
        </p:nvSpPr>
        <p:spPr>
          <a:xfrm>
            <a:off x="10543262" y="6409060"/>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pic>
        <p:nvPicPr>
          <p:cNvPr id="2" name="Picture 1" descr="purpose"/>
          <p:cNvPicPr>
            <a:picLocks noChangeAspect="1"/>
          </p:cNvPicPr>
          <p:nvPr/>
        </p:nvPicPr>
        <p:blipFill>
          <a:blip r:embed="rId2"/>
          <a:stretch>
            <a:fillRect/>
          </a:stretch>
        </p:blipFill>
        <p:spPr>
          <a:xfrm>
            <a:off x="8435975" y="1447800"/>
            <a:ext cx="3122295" cy="312229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dist"/>
            <a:endParaRPr lang="en-ID"/>
          </a:p>
        </p:txBody>
      </p:sp>
      <p:sp>
        <p:nvSpPr>
          <p:cNvPr id="6" name="Text Box 5"/>
          <p:cNvSpPr txBox="1"/>
          <p:nvPr/>
        </p:nvSpPr>
        <p:spPr>
          <a:xfrm>
            <a:off x="967105" y="589280"/>
            <a:ext cx="5572125" cy="5908040"/>
          </a:xfrm>
          <a:prstGeom prst="rect">
            <a:avLst/>
          </a:prstGeom>
          <a:noFill/>
        </p:spPr>
        <p:txBody>
          <a:bodyPr wrap="square" rtlCol="0">
            <a:spAutoFit/>
          </a:bodyPr>
          <a:p>
            <a:r>
              <a:rPr lang="en-US" sz="3600" b="1">
                <a:solidFill>
                  <a:schemeClr val="bg1"/>
                </a:solidFill>
                <a:latin typeface="Arial Black" panose="020B0A04020102020204" pitchFamily="34" charset="0"/>
                <a:cs typeface="Arial Black" panose="020B0A04020102020204" pitchFamily="34" charset="0"/>
              </a:rPr>
              <a:t>SCOPE:-</a:t>
            </a:r>
            <a:endParaRPr lang="en-US" sz="3600" b="1">
              <a:solidFill>
                <a:schemeClr val="bg1"/>
              </a:solidFill>
              <a:latin typeface="Arial Black" panose="020B0A04020102020204" pitchFamily="34" charset="0"/>
              <a:cs typeface="Arial Black" panose="020B0A04020102020204" pitchFamily="34" charset="0"/>
            </a:endParaRPr>
          </a:p>
          <a:p>
            <a:endParaRPr lang="en-US" sz="3600" b="1">
              <a:solidFill>
                <a:schemeClr val="bg1"/>
              </a:solidFill>
              <a:latin typeface="Arial Black" panose="020B0A04020102020204" pitchFamily="34" charset="0"/>
              <a:cs typeface="Arial Black" panose="020B0A04020102020204" pitchFamily="34" charset="0"/>
            </a:endParaRPr>
          </a:p>
          <a:p>
            <a:endParaRPr lang="en-US" sz="2000">
              <a:solidFill>
                <a:schemeClr val="bg1"/>
              </a:solidFill>
            </a:endParaRPr>
          </a:p>
          <a:p>
            <a:r>
              <a:rPr lang="en-US" sz="2600">
                <a:solidFill>
                  <a:schemeClr val="bg1"/>
                </a:solidFill>
              </a:rPr>
              <a:t>The scope of the application is that it provides the user the information about the movie. </a:t>
            </a:r>
            <a:endParaRPr lang="en-US" sz="2600">
              <a:solidFill>
                <a:schemeClr val="bg1"/>
              </a:solidFill>
            </a:endParaRPr>
          </a:p>
          <a:p>
            <a:r>
              <a:rPr lang="en-US" sz="2600">
                <a:solidFill>
                  <a:schemeClr val="bg1"/>
                </a:solidFill>
              </a:rPr>
              <a:t>It also gives information about the rating, year of release along with proving them the similar movies to the searched movie. </a:t>
            </a:r>
            <a:endParaRPr lang="en-US" sz="2600">
              <a:solidFill>
                <a:schemeClr val="bg1"/>
              </a:solidFill>
            </a:endParaRPr>
          </a:p>
          <a:p>
            <a:r>
              <a:rPr lang="en-US" sz="2600">
                <a:solidFill>
                  <a:schemeClr val="bg1"/>
                </a:solidFill>
              </a:rPr>
              <a:t>It gives user to view the currently playing trailer along with the top rated movies, popular movies and upcoming movies.</a:t>
            </a:r>
            <a:endParaRPr lang="en-US" sz="2600">
              <a:solidFill>
                <a:schemeClr val="bg1"/>
              </a:solidFill>
            </a:endParaRPr>
          </a:p>
        </p:txBody>
      </p:sp>
      <p:sp>
        <p:nvSpPr>
          <p:cNvPr id="17" name="Rectangle: Rounded Corners 16"/>
          <p:cNvSpPr/>
          <p:nvPr/>
        </p:nvSpPr>
        <p:spPr>
          <a:xfrm>
            <a:off x="10543262" y="6409060"/>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pic>
        <p:nvPicPr>
          <p:cNvPr id="2" name="Picture 1" descr="SCOPE"/>
          <p:cNvPicPr>
            <a:picLocks noChangeAspect="1"/>
          </p:cNvPicPr>
          <p:nvPr/>
        </p:nvPicPr>
        <p:blipFill>
          <a:blip r:embed="rId1"/>
          <a:stretch>
            <a:fillRect/>
          </a:stretch>
        </p:blipFill>
        <p:spPr>
          <a:xfrm>
            <a:off x="8468995" y="1898650"/>
            <a:ext cx="3080385" cy="308038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635"/>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sp>
        <p:nvSpPr>
          <p:cNvPr id="4" name="Text Box 3"/>
          <p:cNvSpPr txBox="1"/>
          <p:nvPr/>
        </p:nvSpPr>
        <p:spPr>
          <a:xfrm>
            <a:off x="335915" y="137160"/>
            <a:ext cx="9338310" cy="6185535"/>
          </a:xfrm>
          <a:prstGeom prst="rect">
            <a:avLst/>
          </a:prstGeom>
          <a:noFill/>
        </p:spPr>
        <p:txBody>
          <a:bodyPr wrap="square" rtlCol="0">
            <a:spAutoFit/>
          </a:bodyPr>
          <a:p>
            <a:r>
              <a:rPr lang="en-US" sz="3600" b="1">
                <a:solidFill>
                  <a:schemeClr val="bg1"/>
                </a:solidFill>
                <a:latin typeface="Arial Black" panose="020B0A04020102020204" pitchFamily="34" charset="0"/>
                <a:cs typeface="Arial Black" panose="020B0A04020102020204" pitchFamily="34" charset="0"/>
              </a:rPr>
              <a:t>A SUMMARY OF THE MAJOR FUNCTIONS THE APP WILL PERFORM:-</a:t>
            </a:r>
            <a:endParaRPr lang="en-US" sz="3600" b="1">
              <a:solidFill>
                <a:schemeClr val="bg1"/>
              </a:solidFill>
              <a:latin typeface="Arial Black" panose="020B0A04020102020204" pitchFamily="34" charset="0"/>
              <a:cs typeface="Arial Black" panose="020B0A04020102020204" pitchFamily="34" charset="0"/>
            </a:endParaRPr>
          </a:p>
          <a:p>
            <a:endParaRPr lang="en-US" sz="2400">
              <a:solidFill>
                <a:schemeClr val="bg1"/>
              </a:solidFill>
            </a:endParaRPr>
          </a:p>
          <a:p>
            <a:r>
              <a:rPr lang="en-US" sz="2400">
                <a:solidFill>
                  <a:schemeClr val="bg1"/>
                </a:solidFill>
              </a:rPr>
              <a:t>1. The app contains a search interface in which we can search the movie of our choice along with similar movies.</a:t>
            </a:r>
            <a:endParaRPr lang="en-US" sz="2400">
              <a:solidFill>
                <a:schemeClr val="bg1"/>
              </a:solidFill>
            </a:endParaRPr>
          </a:p>
          <a:p>
            <a:endParaRPr lang="en-US" sz="2400">
              <a:solidFill>
                <a:schemeClr val="bg1"/>
              </a:solidFill>
            </a:endParaRPr>
          </a:p>
          <a:p>
            <a:r>
              <a:rPr lang="en-US" sz="2400">
                <a:solidFill>
                  <a:schemeClr val="bg1"/>
                </a:solidFill>
              </a:rPr>
              <a:t>2. It contains a icon which displays options like trending movies, popular movies, top rated movies etc.</a:t>
            </a:r>
            <a:endParaRPr lang="en-US" sz="2400">
              <a:solidFill>
                <a:schemeClr val="bg1"/>
              </a:solidFill>
            </a:endParaRPr>
          </a:p>
          <a:p>
            <a:endParaRPr lang="en-US" sz="2400">
              <a:solidFill>
                <a:schemeClr val="bg1"/>
              </a:solidFill>
            </a:endParaRPr>
          </a:p>
          <a:p>
            <a:r>
              <a:rPr lang="en-US" sz="2400">
                <a:solidFill>
                  <a:schemeClr val="bg1"/>
                </a:solidFill>
              </a:rPr>
              <a:t>3. The app contains movies displayed in grid layout.</a:t>
            </a:r>
            <a:endParaRPr lang="en-US" sz="2400">
              <a:solidFill>
                <a:schemeClr val="bg1"/>
              </a:solidFill>
            </a:endParaRPr>
          </a:p>
          <a:p>
            <a:endParaRPr lang="en-US" sz="2400">
              <a:solidFill>
                <a:schemeClr val="bg1"/>
              </a:solidFill>
            </a:endParaRPr>
          </a:p>
          <a:p>
            <a:r>
              <a:rPr lang="en-US" sz="2400">
                <a:solidFill>
                  <a:schemeClr val="bg1"/>
                </a:solidFill>
              </a:rPr>
              <a:t>4. On clicking on a movie, the user gets directed to another activity which contains the poster of the movie along with movie description and similar movies.</a:t>
            </a:r>
            <a:endParaRPr lang="en-US" sz="2400">
              <a:solidFill>
                <a:schemeClr val="bg1"/>
              </a:solidFill>
            </a:endParaRPr>
          </a:p>
        </p:txBody>
      </p:sp>
      <p:sp>
        <p:nvSpPr>
          <p:cNvPr id="17" name="Rectangle: Rounded Corners 16"/>
          <p:cNvSpPr/>
          <p:nvPr/>
        </p:nvSpPr>
        <p:spPr>
          <a:xfrm>
            <a:off x="10543262" y="6409060"/>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pic>
        <p:nvPicPr>
          <p:cNvPr id="2" name="Picture 1"/>
          <p:cNvPicPr>
            <a:picLocks noChangeAspect="1"/>
          </p:cNvPicPr>
          <p:nvPr/>
        </p:nvPicPr>
        <p:blipFill>
          <a:blip r:embed="rId1"/>
          <a:stretch>
            <a:fillRect/>
          </a:stretch>
        </p:blipFill>
        <p:spPr>
          <a:xfrm>
            <a:off x="10173335" y="241300"/>
            <a:ext cx="1853565" cy="185356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635"/>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sp>
        <p:nvSpPr>
          <p:cNvPr id="4" name="Text Box 3"/>
          <p:cNvSpPr txBox="1"/>
          <p:nvPr/>
        </p:nvSpPr>
        <p:spPr>
          <a:xfrm>
            <a:off x="415925" y="476885"/>
            <a:ext cx="9338310" cy="6216015"/>
          </a:xfrm>
          <a:prstGeom prst="rect">
            <a:avLst/>
          </a:prstGeom>
          <a:noFill/>
        </p:spPr>
        <p:txBody>
          <a:bodyPr wrap="square" rtlCol="0">
            <a:spAutoFit/>
          </a:bodyPr>
          <a:p>
            <a:r>
              <a:rPr lang="en-US" sz="5400" b="1">
                <a:solidFill>
                  <a:schemeClr val="bg1"/>
                </a:solidFill>
              </a:rPr>
              <a:t>GENERAL FEATURES:-</a:t>
            </a:r>
            <a:endParaRPr lang="en-US" sz="5400" b="1">
              <a:solidFill>
                <a:schemeClr val="bg1"/>
              </a:solidFill>
            </a:endParaRPr>
          </a:p>
          <a:p>
            <a:endParaRPr lang="en-US" sz="2400">
              <a:solidFill>
                <a:schemeClr val="bg1"/>
              </a:solidFill>
            </a:endParaRPr>
          </a:p>
          <a:p>
            <a:pPr marL="342900" indent="-342900">
              <a:buFont typeface="Arial" panose="020B0604020202020204" pitchFamily="34" charset="0"/>
              <a:buChar char="•"/>
            </a:pPr>
            <a:r>
              <a:rPr lang="en-US" sz="3200">
                <a:solidFill>
                  <a:schemeClr val="bg1"/>
                </a:solidFill>
              </a:rPr>
              <a:t>Top rated Movies</a:t>
            </a:r>
            <a:endParaRPr lang="en-US" sz="3200">
              <a:solidFill>
                <a:schemeClr val="bg1"/>
              </a:solidFill>
            </a:endParaRPr>
          </a:p>
          <a:p>
            <a:pPr marL="342900" indent="-342900">
              <a:buFont typeface="Arial" panose="020B0604020202020204" pitchFamily="34" charset="0"/>
              <a:buChar char="•"/>
            </a:pPr>
            <a:r>
              <a:rPr lang="en-US" sz="3200">
                <a:solidFill>
                  <a:schemeClr val="bg1"/>
                </a:solidFill>
              </a:rPr>
              <a:t>Trending Today</a:t>
            </a:r>
            <a:endParaRPr lang="en-US" sz="3200">
              <a:solidFill>
                <a:schemeClr val="bg1"/>
              </a:solidFill>
            </a:endParaRPr>
          </a:p>
          <a:p>
            <a:pPr marL="342900" indent="-342900">
              <a:buFont typeface="Arial" panose="020B0604020202020204" pitchFamily="34" charset="0"/>
              <a:buChar char="•"/>
            </a:pPr>
            <a:r>
              <a:rPr lang="en-US" sz="3200">
                <a:solidFill>
                  <a:schemeClr val="bg1"/>
                </a:solidFill>
              </a:rPr>
              <a:t>Upcoming Movies</a:t>
            </a:r>
            <a:endParaRPr lang="en-US" sz="3200">
              <a:solidFill>
                <a:schemeClr val="bg1"/>
              </a:solidFill>
            </a:endParaRPr>
          </a:p>
          <a:p>
            <a:pPr marL="342900" indent="-342900">
              <a:buFont typeface="Arial" panose="020B0604020202020204" pitchFamily="34" charset="0"/>
              <a:buChar char="•"/>
            </a:pPr>
            <a:r>
              <a:rPr lang="en-US" sz="3200">
                <a:solidFill>
                  <a:schemeClr val="bg1"/>
                </a:solidFill>
              </a:rPr>
              <a:t>Popular Movies</a:t>
            </a:r>
            <a:endParaRPr lang="en-US" sz="3200">
              <a:solidFill>
                <a:schemeClr val="bg1"/>
              </a:solidFill>
            </a:endParaRPr>
          </a:p>
          <a:p>
            <a:pPr marL="342900" indent="-342900">
              <a:buFont typeface="Arial" panose="020B0604020202020204" pitchFamily="34" charset="0"/>
              <a:buChar char="•"/>
            </a:pPr>
            <a:r>
              <a:rPr lang="en-US" sz="3200">
                <a:solidFill>
                  <a:schemeClr val="bg1"/>
                </a:solidFill>
              </a:rPr>
              <a:t>Popular TV Shows</a:t>
            </a:r>
            <a:endParaRPr lang="en-US" sz="3200">
              <a:solidFill>
                <a:schemeClr val="bg1"/>
              </a:solidFill>
            </a:endParaRPr>
          </a:p>
          <a:p>
            <a:pPr marL="342900" indent="-342900">
              <a:buFont typeface="Arial" panose="020B0604020202020204" pitchFamily="34" charset="0"/>
              <a:buChar char="•"/>
            </a:pPr>
            <a:r>
              <a:rPr lang="en-US" sz="3200">
                <a:solidFill>
                  <a:schemeClr val="bg1"/>
                </a:solidFill>
              </a:rPr>
              <a:t>Top Rated TV Shows</a:t>
            </a:r>
            <a:endParaRPr lang="en-US" sz="3200">
              <a:solidFill>
                <a:schemeClr val="bg1"/>
              </a:solidFill>
            </a:endParaRPr>
          </a:p>
          <a:p>
            <a:pPr marL="342900" indent="-342900">
              <a:buFont typeface="Arial" panose="020B0604020202020204" pitchFamily="34" charset="0"/>
              <a:buChar char="•"/>
            </a:pPr>
            <a:r>
              <a:rPr lang="en-US" sz="3200">
                <a:solidFill>
                  <a:schemeClr val="bg1"/>
                </a:solidFill>
              </a:rPr>
              <a:t>Segregate by genres.</a:t>
            </a:r>
            <a:endParaRPr lang="en-US" sz="3200">
              <a:solidFill>
                <a:schemeClr val="bg1"/>
              </a:solidFill>
            </a:endParaRPr>
          </a:p>
          <a:p>
            <a:pPr marL="342900" indent="-342900">
              <a:buFont typeface="Arial" panose="020B0604020202020204" pitchFamily="34" charset="0"/>
              <a:buChar char="•"/>
            </a:pPr>
            <a:r>
              <a:rPr lang="en-US" sz="3200">
                <a:solidFill>
                  <a:schemeClr val="bg1"/>
                </a:solidFill>
              </a:rPr>
              <a:t>Get recommendations</a:t>
            </a:r>
            <a:endParaRPr lang="en-US" sz="3200">
              <a:solidFill>
                <a:schemeClr val="bg1"/>
              </a:solidFill>
            </a:endParaRPr>
          </a:p>
          <a:p>
            <a:pPr marL="342900" indent="-342900">
              <a:buFont typeface="Arial" panose="020B0604020202020204" pitchFamily="34" charset="0"/>
              <a:buChar char="•"/>
            </a:pPr>
            <a:r>
              <a:rPr lang="en-US" sz="3200">
                <a:solidFill>
                  <a:schemeClr val="bg1"/>
                </a:solidFill>
              </a:rPr>
              <a:t>Make a Favourite list</a:t>
            </a:r>
            <a:endParaRPr lang="en-US" sz="3200">
              <a:solidFill>
                <a:schemeClr val="bg1"/>
              </a:solidFill>
            </a:endParaRPr>
          </a:p>
          <a:p>
            <a:endParaRPr lang="en-US" sz="3200">
              <a:solidFill>
                <a:schemeClr val="bg1"/>
              </a:solidFill>
            </a:endParaRPr>
          </a:p>
        </p:txBody>
      </p:sp>
      <p:sp>
        <p:nvSpPr>
          <p:cNvPr id="17" name="Rectangle: Rounded Corners 16"/>
          <p:cNvSpPr/>
          <p:nvPr/>
        </p:nvSpPr>
        <p:spPr>
          <a:xfrm>
            <a:off x="10543262" y="6409060"/>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pic>
        <p:nvPicPr>
          <p:cNvPr id="2" name="Picture 1"/>
          <p:cNvPicPr>
            <a:picLocks noChangeAspect="1"/>
          </p:cNvPicPr>
          <p:nvPr/>
        </p:nvPicPr>
        <p:blipFill>
          <a:blip r:embed="rId1"/>
          <a:srcRect t="14215" r="1661" b="8223"/>
          <a:stretch>
            <a:fillRect/>
          </a:stretch>
        </p:blipFill>
        <p:spPr>
          <a:xfrm>
            <a:off x="5384800" y="1599565"/>
            <a:ext cx="6502400" cy="3028315"/>
          </a:xfrm>
          <a:prstGeom prst="rect">
            <a:avLst/>
          </a:prstGeom>
        </p:spPr>
      </p:pic>
      <p:cxnSp>
        <p:nvCxnSpPr>
          <p:cNvPr id="6" name="Straight Arrow Connector 5"/>
          <p:cNvCxnSpPr/>
          <p:nvPr/>
        </p:nvCxnSpPr>
        <p:spPr>
          <a:xfrm flipV="1">
            <a:off x="6289675" y="2425065"/>
            <a:ext cx="1686560" cy="1016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635"/>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D"/>
          </a:p>
        </p:txBody>
      </p:sp>
      <p:sp>
        <p:nvSpPr>
          <p:cNvPr id="4" name="Text Box 3"/>
          <p:cNvSpPr txBox="1"/>
          <p:nvPr/>
        </p:nvSpPr>
        <p:spPr>
          <a:xfrm>
            <a:off x="415925" y="476885"/>
            <a:ext cx="9338310" cy="6216015"/>
          </a:xfrm>
          <a:prstGeom prst="rect">
            <a:avLst/>
          </a:prstGeom>
          <a:noFill/>
        </p:spPr>
        <p:txBody>
          <a:bodyPr wrap="square" rtlCol="0">
            <a:spAutoFit/>
          </a:bodyPr>
          <a:p>
            <a:r>
              <a:rPr lang="en-US" sz="5400" b="1">
                <a:solidFill>
                  <a:schemeClr val="bg1"/>
                </a:solidFill>
              </a:rPr>
              <a:t>ACCOUNT FEATURES:-</a:t>
            </a:r>
            <a:endParaRPr lang="en-US" sz="5400" b="1">
              <a:solidFill>
                <a:schemeClr val="bg1"/>
              </a:solidFill>
            </a:endParaRPr>
          </a:p>
          <a:p>
            <a:endParaRPr lang="en-US" sz="2400">
              <a:solidFill>
                <a:schemeClr val="bg1"/>
              </a:solidFill>
            </a:endParaRPr>
          </a:p>
          <a:p>
            <a:pPr marL="342900" indent="-342900">
              <a:buFont typeface="Arial" panose="020B0604020202020204" pitchFamily="34" charset="0"/>
              <a:buChar char="•"/>
            </a:pPr>
            <a:r>
              <a:rPr lang="en-US" sz="3200">
                <a:solidFill>
                  <a:schemeClr val="bg1"/>
                </a:solidFill>
              </a:rPr>
              <a:t>Get details.</a:t>
            </a:r>
            <a:endParaRPr lang="en-US" sz="3200">
              <a:solidFill>
                <a:schemeClr val="bg1"/>
              </a:solidFill>
            </a:endParaRPr>
          </a:p>
          <a:p>
            <a:pPr marL="342900" indent="-342900">
              <a:buFont typeface="Arial" panose="020B0604020202020204" pitchFamily="34" charset="0"/>
              <a:buChar char="•"/>
            </a:pPr>
            <a:r>
              <a:rPr lang="en-US" sz="3200">
                <a:solidFill>
                  <a:schemeClr val="bg1"/>
                </a:solidFill>
              </a:rPr>
              <a:t>Get lists (created and marked as favourite).</a:t>
            </a:r>
            <a:endParaRPr lang="en-US" sz="3200">
              <a:solidFill>
                <a:schemeClr val="bg1"/>
              </a:solidFill>
            </a:endParaRPr>
          </a:p>
          <a:p>
            <a:pPr marL="342900" indent="-342900">
              <a:buFont typeface="Arial" panose="020B0604020202020204" pitchFamily="34" charset="0"/>
              <a:buChar char="•"/>
            </a:pPr>
            <a:r>
              <a:rPr lang="en-US" sz="3200">
                <a:solidFill>
                  <a:schemeClr val="bg1"/>
                </a:solidFill>
              </a:rPr>
              <a:t>Get favourite movie list.</a:t>
            </a:r>
            <a:endParaRPr lang="en-US" sz="3200">
              <a:solidFill>
                <a:schemeClr val="bg1"/>
              </a:solidFill>
            </a:endParaRPr>
          </a:p>
          <a:p>
            <a:pPr marL="342900" indent="-342900">
              <a:buFont typeface="Arial" panose="020B0604020202020204" pitchFamily="34" charset="0"/>
              <a:buChar char="•"/>
            </a:pPr>
            <a:r>
              <a:rPr lang="en-US" sz="3200">
                <a:solidFill>
                  <a:schemeClr val="bg1"/>
                </a:solidFill>
              </a:rPr>
              <a:t>Get the account state for a movie (rated, </a:t>
            </a:r>
            <a:endParaRPr lang="en-US" sz="3200">
              <a:solidFill>
                <a:schemeClr val="bg1"/>
              </a:solidFill>
            </a:endParaRPr>
          </a:p>
          <a:p>
            <a:pPr indent="0">
              <a:buFont typeface="Arial" panose="020B0604020202020204" pitchFamily="34" charset="0"/>
              <a:buNone/>
            </a:pPr>
            <a:r>
              <a:rPr lang="en-US" sz="3200">
                <a:solidFill>
                  <a:schemeClr val="bg1"/>
                </a:solidFill>
              </a:rPr>
              <a:t>    marked as favourite).</a:t>
            </a:r>
            <a:endParaRPr lang="en-US" sz="3200">
              <a:solidFill>
                <a:schemeClr val="bg1"/>
              </a:solidFill>
            </a:endParaRPr>
          </a:p>
          <a:p>
            <a:pPr marL="342900" indent="-342900">
              <a:buFont typeface="Arial" panose="020B0604020202020204" pitchFamily="34" charset="0"/>
              <a:buChar char="•"/>
            </a:pPr>
            <a:r>
              <a:rPr lang="en-US" sz="3200">
                <a:solidFill>
                  <a:schemeClr val="bg1"/>
                </a:solidFill>
              </a:rPr>
              <a:t>Account Session Features.</a:t>
            </a:r>
            <a:endParaRPr lang="en-US" sz="3200">
              <a:solidFill>
                <a:schemeClr val="bg1"/>
              </a:solidFill>
            </a:endParaRPr>
          </a:p>
          <a:p>
            <a:pPr marL="342900" indent="-342900">
              <a:buFont typeface="Arial" panose="020B0604020202020204" pitchFamily="34" charset="0"/>
              <a:buChar char="•"/>
            </a:pPr>
            <a:r>
              <a:rPr lang="en-US" sz="3200">
                <a:solidFill>
                  <a:schemeClr val="bg1"/>
                </a:solidFill>
              </a:rPr>
              <a:t>Rate a movie.</a:t>
            </a:r>
            <a:endParaRPr lang="en-US" sz="3200">
              <a:solidFill>
                <a:schemeClr val="bg1"/>
              </a:solidFill>
            </a:endParaRPr>
          </a:p>
          <a:p>
            <a:pPr marL="342900" indent="-342900">
              <a:buFont typeface="Arial" panose="020B0604020202020204" pitchFamily="34" charset="0"/>
              <a:buChar char="•"/>
            </a:pPr>
            <a:r>
              <a:rPr lang="en-US" sz="3200">
                <a:solidFill>
                  <a:schemeClr val="bg1"/>
                </a:solidFill>
              </a:rPr>
              <a:t>Add/Remove a movie to your favourites.</a:t>
            </a:r>
            <a:endParaRPr lang="en-US" sz="3200">
              <a:solidFill>
                <a:schemeClr val="bg1"/>
              </a:solidFill>
            </a:endParaRPr>
          </a:p>
          <a:p>
            <a:pPr marL="342900" indent="-342900">
              <a:buFont typeface="Arial" panose="020B0604020202020204" pitchFamily="34" charset="0"/>
              <a:buChar char="•"/>
            </a:pPr>
            <a:r>
              <a:rPr lang="en-US" sz="3200">
                <a:solidFill>
                  <a:schemeClr val="bg1"/>
                </a:solidFill>
              </a:rPr>
              <a:t>Add/Remove a movie to your watch list.</a:t>
            </a:r>
            <a:endParaRPr lang="en-US" sz="3200">
              <a:solidFill>
                <a:schemeClr val="bg1"/>
              </a:solidFill>
            </a:endParaRPr>
          </a:p>
          <a:p>
            <a:endParaRPr lang="en-US" sz="3200">
              <a:solidFill>
                <a:schemeClr val="bg1"/>
              </a:solidFill>
            </a:endParaRPr>
          </a:p>
        </p:txBody>
      </p:sp>
      <p:sp>
        <p:nvSpPr>
          <p:cNvPr id="17" name="Rectangle: Rounded Corners 16"/>
          <p:cNvSpPr/>
          <p:nvPr/>
        </p:nvSpPr>
        <p:spPr>
          <a:xfrm>
            <a:off x="10543262" y="6409060"/>
            <a:ext cx="1483417" cy="320869"/>
          </a:xfrm>
          <a:prstGeom prst="roundRect">
            <a:avLst>
              <a:gd name="adj" fmla="val 50000"/>
            </a:avLst>
          </a:prstGeom>
          <a:gradFill flip="none" rotWithShape="1">
            <a:gsLst>
              <a:gs pos="0">
                <a:srgbClr val="E30000"/>
              </a:gs>
              <a:gs pos="100000">
                <a:srgbClr val="76030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1400" dirty="0">
                <a:solidFill>
                  <a:schemeClr val="tx1"/>
                </a:solidFill>
                <a:latin typeface="Arial Black" panose="020B0A04020102020204" pitchFamily="34" charset="0"/>
                <a:cs typeface="Arial Black" panose="020B0A04020102020204" pitchFamily="34" charset="0"/>
              </a:rPr>
              <a:t>Bioscope</a:t>
            </a:r>
            <a:endParaRPr lang="en-US" altLang="en-ID" sz="1400" dirty="0">
              <a:solidFill>
                <a:schemeClr val="tx1"/>
              </a:solidFill>
              <a:latin typeface="Arial Black" panose="020B0A04020102020204" pitchFamily="34" charset="0"/>
              <a:cs typeface="Arial Black" panose="020B0A04020102020204" pitchFamily="34" charset="0"/>
            </a:endParaRPr>
          </a:p>
        </p:txBody>
      </p:sp>
      <p:pic>
        <p:nvPicPr>
          <p:cNvPr id="2" name="Picture 1"/>
          <p:cNvPicPr>
            <a:picLocks noChangeAspect="1"/>
          </p:cNvPicPr>
          <p:nvPr/>
        </p:nvPicPr>
        <p:blipFill>
          <a:blip r:embed="rId1"/>
          <a:stretch>
            <a:fillRect/>
          </a:stretch>
        </p:blipFill>
        <p:spPr>
          <a:xfrm>
            <a:off x="8682355" y="1892300"/>
            <a:ext cx="3072130" cy="307213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9168</Words>
  <Application>WPS Presentation</Application>
  <PresentationFormat>Widescreen</PresentationFormat>
  <Paragraphs>373</Paragraphs>
  <Slides>37</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37</vt:i4>
      </vt:variant>
    </vt:vector>
  </HeadingPairs>
  <TitlesOfParts>
    <vt:vector size="46" baseType="lpstr">
      <vt:lpstr>Arial</vt:lpstr>
      <vt:lpstr>SimSun</vt:lpstr>
      <vt:lpstr>Wingdings</vt:lpstr>
      <vt:lpstr>Arial Black</vt:lpstr>
      <vt:lpstr>Calibri</vt:lpstr>
      <vt:lpstr>Microsoft YaHei</vt:lpstr>
      <vt:lpstr>Arial Unicode MS</vt:lpstr>
      <vt:lpstr>Calibri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saika</cp:lastModifiedBy>
  <cp:revision>103</cp:revision>
  <dcterms:created xsi:type="dcterms:W3CDTF">2021-04-02T15:00:00Z</dcterms:created>
  <dcterms:modified xsi:type="dcterms:W3CDTF">2021-07-07T06:51:20Z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1033-11.2.0.10094</vt:lpwstr>
  </property>
</Properties>
</file>